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6600"/>
    <a:srgbClr val="FF99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1" autoAdjust="0"/>
    <p:restoredTop sz="94660"/>
  </p:normalViewPr>
  <p:slideViewPr>
    <p:cSldViewPr snapToGrid="0">
      <p:cViewPr varScale="1">
        <p:scale>
          <a:sx n="114" d="100"/>
          <a:sy n="114" d="100"/>
        </p:scale>
        <p:origin x="18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lt-LT" sz="2000" b="1" i="0" u="none" strike="noStrike" baseline="0" dirty="0"/>
              <a:t>Vaikų, </a:t>
            </a:r>
            <a:r>
              <a:rPr lang="lt-LT" sz="2000" b="1" i="0" u="none" strike="noStrike" baseline="0" dirty="0" err="1"/>
              <a:t>kuriųformosNr</a:t>
            </a:r>
            <a:r>
              <a:rPr lang="lt-LT" sz="2000" b="1" i="0" u="none" strike="noStrike" baseline="0" dirty="0"/>
              <a:t>. E027-1 I dalis "Fizinės būklės įvertinimas" užpildyta, dalis (%)</a:t>
            </a:r>
            <a:endParaRPr lang="lt-LT" sz="2000" dirty="0"/>
          </a:p>
        </c:rich>
      </c:tx>
      <c:layout>
        <c:manualLayout>
          <c:xMode val="edge"/>
          <c:yMode val="edge"/>
          <c:x val="0.12752550650839328"/>
          <c:y val="2.928860740051617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doughnutChart>
        <c:varyColors val="1"/>
        <c:ser>
          <c:idx val="0"/>
          <c:order val="0"/>
          <c:tx>
            <c:strRef>
              <c:f>Lapas1!$B$1</c:f>
              <c:strCache>
                <c:ptCount val="1"/>
                <c:pt idx="0">
                  <c:v>Pardavimas</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6CBB-42BD-8842-2315D93D77D6}"/>
              </c:ext>
            </c:extLst>
          </c:dPt>
          <c:dPt>
            <c:idx val="1"/>
            <c:bubble3D val="0"/>
            <c:spPr>
              <a:solidFill>
                <a:srgbClr val="FF6600"/>
              </a:solidFill>
              <a:ln w="19050">
                <a:solidFill>
                  <a:schemeClr val="lt1"/>
                </a:solidFill>
              </a:ln>
              <a:effectLst/>
            </c:spPr>
            <c:extLst>
              <c:ext xmlns:c16="http://schemas.microsoft.com/office/drawing/2014/chart" uri="{C3380CC4-5D6E-409C-BE32-E72D297353CC}">
                <c16:uniqueId val="{00000003-6CBB-42BD-8842-2315D93D77D6}"/>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6CBB-42BD-8842-2315D93D77D6}"/>
              </c:ext>
            </c:extLst>
          </c:dPt>
          <c:dPt>
            <c:idx val="3"/>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7-6CBB-42BD-8842-2315D93D77D6}"/>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lt-LT"/>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Lapas1!$A$2:$A$5</c:f>
              <c:strCache>
                <c:ptCount val="2"/>
                <c:pt idx="0">
                  <c:v>Sveikatą pasitikrinę vaikai</c:v>
                </c:pt>
                <c:pt idx="1">
                  <c:v>Sveikatą nepasitikrinę vaikai</c:v>
                </c:pt>
              </c:strCache>
            </c:strRef>
          </c:cat>
          <c:val>
            <c:numRef>
              <c:f>Lapas1!$B$2:$B$5</c:f>
              <c:numCache>
                <c:formatCode>General</c:formatCode>
                <c:ptCount val="4"/>
                <c:pt idx="0">
                  <c:v>88</c:v>
                </c:pt>
                <c:pt idx="1">
                  <c:v>12</c:v>
                </c:pt>
              </c:numCache>
            </c:numRef>
          </c:val>
          <c:extLst>
            <c:ext xmlns:c16="http://schemas.microsoft.com/office/drawing/2014/chart" uri="{C3380CC4-5D6E-409C-BE32-E72D297353CC}">
              <c16:uniqueId val="{00000008-6CBB-42BD-8842-2315D93D77D6}"/>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egendEntry>
        <c:idx val="0"/>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lt-LT"/>
          </a:p>
        </c:txPr>
      </c:legendEntry>
      <c:legendEntry>
        <c:idx val="1"/>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lt-LT"/>
          </a:p>
        </c:txPr>
      </c:legendEntry>
      <c:legendEntry>
        <c:idx val="2"/>
        <c:delete val="1"/>
      </c:legendEntry>
      <c:legendEntry>
        <c:idx val="3"/>
        <c:delete val="1"/>
      </c:legendEntry>
      <c:layout>
        <c:manualLayout>
          <c:xMode val="edge"/>
          <c:yMode val="edge"/>
          <c:x val="0.52188473382880129"/>
          <c:y val="0.31287369357062772"/>
          <c:w val="0.46422638003483641"/>
          <c:h val="0.3397657125919816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lt-LT" sz="2000" b="1" i="0" u="none" strike="noStrike" baseline="0"/>
              <a:t>Vaikų, kuriųformosNr. E027-1 II dalis </a:t>
            </a:r>
            <a:endParaRPr lang="lt-LT" sz="2000" b="0" i="0" u="none" strike="noStrike" baseline="0"/>
          </a:p>
          <a:p>
            <a:pPr>
              <a:defRPr sz="2000"/>
            </a:pPr>
            <a:r>
              <a:rPr lang="lt-LT" sz="2000" b="1" i="0" u="none" strike="noStrike" baseline="0"/>
              <a:t>"Dantų ir žandikaulių būklės įvertinimas" užpildyta, dalis (%)</a:t>
            </a:r>
            <a:endParaRPr lang="lt-LT" sz="200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doughnutChart>
        <c:varyColors val="1"/>
        <c:ser>
          <c:idx val="0"/>
          <c:order val="0"/>
          <c:tx>
            <c:strRef>
              <c:f>Lapas1!$B$1</c:f>
              <c:strCache>
                <c:ptCount val="1"/>
                <c:pt idx="0">
                  <c:v>Pardavimas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81F-4AAA-AEEF-8D67BC590C9B}"/>
              </c:ext>
            </c:extLst>
          </c:dPt>
          <c:dPt>
            <c:idx val="1"/>
            <c:bubble3D val="0"/>
            <c:spPr>
              <a:solidFill>
                <a:srgbClr val="FF6600"/>
              </a:solidFill>
              <a:ln w="19050">
                <a:solidFill>
                  <a:schemeClr val="lt1"/>
                </a:solidFill>
              </a:ln>
              <a:effectLst/>
            </c:spPr>
            <c:extLst>
              <c:ext xmlns:c16="http://schemas.microsoft.com/office/drawing/2014/chart" uri="{C3380CC4-5D6E-409C-BE32-E72D297353CC}">
                <c16:uniqueId val="{00000003-F81F-4AAA-AEEF-8D67BC590C9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81F-4AAA-AEEF-8D67BC590C9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81F-4AAA-AEEF-8D67BC590C9B}"/>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lt-LT"/>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Lapas1!$A$2:$A$5</c:f>
              <c:strCache>
                <c:ptCount val="2"/>
                <c:pt idx="0">
                  <c:v>Pasitikrinę vaikai</c:v>
                </c:pt>
                <c:pt idx="1">
                  <c:v>Nepasitikrinę vaikai</c:v>
                </c:pt>
              </c:strCache>
            </c:strRef>
          </c:cat>
          <c:val>
            <c:numRef>
              <c:f>Lapas1!$B$2:$B$5</c:f>
              <c:numCache>
                <c:formatCode>General</c:formatCode>
                <c:ptCount val="4"/>
                <c:pt idx="0">
                  <c:v>88</c:v>
                </c:pt>
                <c:pt idx="1">
                  <c:v>12</c:v>
                </c:pt>
              </c:numCache>
            </c:numRef>
          </c:val>
          <c:extLst>
            <c:ext xmlns:c16="http://schemas.microsoft.com/office/drawing/2014/chart" uri="{C3380CC4-5D6E-409C-BE32-E72D297353CC}">
              <c16:uniqueId val="{00000008-F81F-4AAA-AEEF-8D67BC590C9B}"/>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egendEntry>
        <c:idx val="0"/>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lt-LT"/>
          </a:p>
        </c:txPr>
      </c:legendEntry>
      <c:legendEntry>
        <c:idx val="1"/>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lt-LT"/>
          </a:p>
        </c:txPr>
      </c:legendEntry>
      <c:legendEntry>
        <c:idx val="2"/>
        <c:delete val="1"/>
      </c:legendEntry>
      <c:legendEntry>
        <c:idx val="3"/>
        <c:delete val="1"/>
      </c:legendEntry>
      <c:layout>
        <c:manualLayout>
          <c:xMode val="edge"/>
          <c:yMode val="edge"/>
          <c:x val="0.59488877965919551"/>
          <c:y val="0.4235389344791658"/>
          <c:w val="0.39693865611083112"/>
          <c:h val="0.235502391309195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Lapas1!$B$1</c:f>
              <c:strCache>
                <c:ptCount val="1"/>
                <c:pt idx="0">
                  <c:v>Stulpelis3</c:v>
                </c:pt>
              </c:strCache>
            </c:strRef>
          </c:tx>
          <c:spPr>
            <a:solidFill>
              <a:srgbClr val="FF66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Lapas1!$A$2:$A$4</c:f>
              <c:strCache>
                <c:ptCount val="3"/>
                <c:pt idx="0">
                  <c:v>Vaikai galintys
dalyvauti ugdymo
veikloje be
apribojimų</c:v>
                </c:pt>
                <c:pt idx="1">
                  <c:v>Vaikai galintys
dalyvauti ugdymo
veikloje laikydamasis
rekomendacijų</c:v>
                </c:pt>
                <c:pt idx="2">
                  <c:v>Nenurodyta</c:v>
                </c:pt>
              </c:strCache>
            </c:strRef>
          </c:cat>
          <c:val>
            <c:numRef>
              <c:f>Lapas1!$B$2:$B$4</c:f>
              <c:numCache>
                <c:formatCode>General</c:formatCode>
                <c:ptCount val="3"/>
                <c:pt idx="0">
                  <c:v>98</c:v>
                </c:pt>
                <c:pt idx="1">
                  <c:v>1</c:v>
                </c:pt>
                <c:pt idx="2">
                  <c:v>1</c:v>
                </c:pt>
              </c:numCache>
            </c:numRef>
          </c:val>
          <c:extLst>
            <c:ext xmlns:c16="http://schemas.microsoft.com/office/drawing/2014/chart" uri="{C3380CC4-5D6E-409C-BE32-E72D297353CC}">
              <c16:uniqueId val="{00000000-BD1A-4AD1-AD6A-18EBF6DB3546}"/>
            </c:ext>
          </c:extLst>
        </c:ser>
        <c:dLbls>
          <c:dLblPos val="outEnd"/>
          <c:showLegendKey val="0"/>
          <c:showVal val="1"/>
          <c:showCatName val="0"/>
          <c:showSerName val="0"/>
          <c:showPercent val="0"/>
          <c:showBubbleSize val="0"/>
        </c:dLbls>
        <c:gapWidth val="219"/>
        <c:overlap val="-27"/>
        <c:axId val="479924072"/>
        <c:axId val="479927680"/>
      </c:barChart>
      <c:catAx>
        <c:axId val="479924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lt-LT"/>
          </a:p>
        </c:txPr>
        <c:crossAx val="479927680"/>
        <c:crosses val="autoZero"/>
        <c:auto val="1"/>
        <c:lblAlgn val="ctr"/>
        <c:lblOffset val="100"/>
        <c:noMultiLvlLbl val="0"/>
      </c:catAx>
      <c:valAx>
        <c:axId val="479927680"/>
        <c:scaling>
          <c:orientation val="minMax"/>
          <c:max val="1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lt-LT"/>
          </a:p>
        </c:txPr>
        <c:crossAx val="479924072"/>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Lapas1!$B$1</c:f>
              <c:strCache>
                <c:ptCount val="1"/>
                <c:pt idx="0">
                  <c:v>Pardavimas</c:v>
                </c:pt>
              </c:strCache>
            </c:strRef>
          </c:tx>
          <c:spPr>
            <a:solidFill>
              <a:srgbClr val="FF6600"/>
            </a:solidFill>
          </c:spPr>
          <c:dPt>
            <c:idx val="0"/>
            <c:bubble3D val="0"/>
            <c:spPr>
              <a:solidFill>
                <a:srgbClr val="FF6600"/>
              </a:solidFill>
              <a:ln w="19050">
                <a:solidFill>
                  <a:schemeClr val="lt1"/>
                </a:solidFill>
              </a:ln>
              <a:effectLst/>
            </c:spPr>
            <c:extLst>
              <c:ext xmlns:c16="http://schemas.microsoft.com/office/drawing/2014/chart" uri="{C3380CC4-5D6E-409C-BE32-E72D297353CC}">
                <c16:uniqueId val="{00000002-F241-4C19-AF9F-9A6FEC67D495}"/>
              </c:ext>
            </c:extLst>
          </c:dPt>
          <c:dPt>
            <c:idx val="1"/>
            <c:bubble3D val="0"/>
            <c:spPr>
              <a:solidFill>
                <a:srgbClr val="FF6600"/>
              </a:solidFill>
              <a:ln w="19050">
                <a:solidFill>
                  <a:schemeClr val="lt1"/>
                </a:solidFill>
              </a:ln>
              <a:effectLst/>
            </c:spPr>
            <c:extLst>
              <c:ext xmlns:c16="http://schemas.microsoft.com/office/drawing/2014/chart" uri="{C3380CC4-5D6E-409C-BE32-E72D297353CC}">
                <c16:uniqueId val="{00000003-6DC0-4E4B-921A-A2CCA19EED93}"/>
              </c:ext>
            </c:extLst>
          </c:dPt>
          <c:dPt>
            <c:idx val="2"/>
            <c:bubble3D val="0"/>
            <c:spPr>
              <a:solidFill>
                <a:srgbClr val="FF6600"/>
              </a:solidFill>
              <a:ln w="19050">
                <a:solidFill>
                  <a:schemeClr val="lt1"/>
                </a:solidFill>
              </a:ln>
              <a:effectLst/>
            </c:spPr>
            <c:extLst>
              <c:ext xmlns:c16="http://schemas.microsoft.com/office/drawing/2014/chart" uri="{C3380CC4-5D6E-409C-BE32-E72D297353CC}">
                <c16:uniqueId val="{00000005-6DC0-4E4B-921A-A2CCA19EED93}"/>
              </c:ext>
            </c:extLst>
          </c:dPt>
          <c:dPt>
            <c:idx val="3"/>
            <c:bubble3D val="0"/>
            <c:spPr>
              <a:solidFill>
                <a:srgbClr val="FF6600"/>
              </a:solidFill>
              <a:ln w="19050">
                <a:solidFill>
                  <a:schemeClr val="lt1"/>
                </a:solidFill>
              </a:ln>
              <a:effectLst/>
            </c:spPr>
            <c:extLst>
              <c:ext xmlns:c16="http://schemas.microsoft.com/office/drawing/2014/chart" uri="{C3380CC4-5D6E-409C-BE32-E72D297353CC}">
                <c16:uniqueId val="{00000007-6DC0-4E4B-921A-A2CCA19EED93}"/>
              </c:ext>
            </c:extLst>
          </c:dPt>
          <c:dLbls>
            <c:dLbl>
              <c:idx val="0"/>
              <c:layout>
                <c:manualLayout>
                  <c:x val="-5.4169891379900969E-17"/>
                  <c:y val="-0.34519418967768895"/>
                </c:manualLayout>
              </c:layout>
              <c:tx>
                <c:rich>
                  <a:bodyPr rot="0" spcFirstLastPara="1" vertOverflow="ellipsis" vert="horz" wrap="square" lIns="38100" tIns="19050" rIns="38100" bIns="19050" anchor="ctr" anchorCtr="1">
                    <a:noAutofit/>
                  </a:bodyPr>
                  <a:lstStyle/>
                  <a:p>
                    <a:pPr>
                      <a:defRPr sz="3600" b="1" i="0" u="none" strike="noStrike" kern="1200" baseline="0">
                        <a:solidFill>
                          <a:schemeClr val="tx1">
                            <a:lumMod val="75000"/>
                            <a:lumOff val="25000"/>
                          </a:schemeClr>
                        </a:solidFill>
                        <a:latin typeface="+mn-lt"/>
                        <a:ea typeface="+mn-ea"/>
                        <a:cs typeface="+mn-cs"/>
                      </a:defRPr>
                    </a:pPr>
                    <a:r>
                      <a:rPr lang="en-US" dirty="0"/>
                      <a:t>98%</a:t>
                    </a:r>
                  </a:p>
                </c:rich>
              </c:tx>
              <c:spPr>
                <a:noFill/>
                <a:ln>
                  <a:noFill/>
                </a:ln>
                <a:effectLst/>
              </c:spPr>
              <c:txPr>
                <a:bodyPr rot="0" spcFirstLastPara="1" vertOverflow="ellipsis" vert="horz" wrap="square" lIns="38100" tIns="19050" rIns="38100" bIns="19050" anchor="ctr" anchorCtr="1">
                  <a:noAutofit/>
                </a:bodyPr>
                <a:lstStyle/>
                <a:p>
                  <a:pPr>
                    <a:defRPr sz="3600" b="1" i="0" u="none" strike="noStrike" kern="1200" baseline="0">
                      <a:solidFill>
                        <a:schemeClr val="tx1">
                          <a:lumMod val="75000"/>
                          <a:lumOff val="25000"/>
                        </a:schemeClr>
                      </a:solidFill>
                      <a:latin typeface="+mn-lt"/>
                      <a:ea typeface="+mn-ea"/>
                      <a:cs typeface="+mn-cs"/>
                    </a:defRPr>
                  </a:pPr>
                  <a:endParaRPr lang="lt-LT"/>
                </a:p>
              </c:txPr>
              <c:showLegendKey val="0"/>
              <c:showVal val="0"/>
              <c:showCatName val="0"/>
              <c:showSerName val="0"/>
              <c:showPercent val="1"/>
              <c:showBubbleSize val="0"/>
              <c:extLst>
                <c:ext xmlns:c15="http://schemas.microsoft.com/office/drawing/2012/chart" uri="{CE6537A1-D6FC-4f65-9D91-7224C49458BB}">
                  <c15:layout>
                    <c:manualLayout>
                      <c:w val="0.20478677367689771"/>
                      <c:h val="0.29403697651153421"/>
                    </c:manualLayout>
                  </c15:layout>
                  <c15:showDataLabelsRange val="0"/>
                </c:ext>
                <c:ext xmlns:c16="http://schemas.microsoft.com/office/drawing/2014/chart" uri="{C3380CC4-5D6E-409C-BE32-E72D297353CC}">
                  <c16:uniqueId val="{00000002-F241-4C19-AF9F-9A6FEC67D49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showLegendKey val="0"/>
            <c:showVal val="0"/>
            <c:showCatName val="0"/>
            <c:showSerName val="0"/>
            <c:showPercent val="1"/>
            <c:showBubbleSize val="0"/>
            <c:showLeaderLines val="0"/>
            <c:extLst>
              <c:ext xmlns:c15="http://schemas.microsoft.com/office/drawing/2012/chart" uri="{CE6537A1-D6FC-4f65-9D91-7224C49458BB}"/>
            </c:extLst>
          </c:dLbls>
          <c:cat>
            <c:strRef>
              <c:f>Lapas1!$A$2:$A$5</c:f>
              <c:strCache>
                <c:ptCount val="1"/>
                <c:pt idx="0">
                  <c:v>1-asis ketvirtis</c:v>
                </c:pt>
              </c:strCache>
            </c:strRef>
          </c:cat>
          <c:val>
            <c:numRef>
              <c:f>Lapas1!$B$2:$B$5</c:f>
              <c:numCache>
                <c:formatCode>General</c:formatCode>
                <c:ptCount val="4"/>
                <c:pt idx="0">
                  <c:v>98</c:v>
                </c:pt>
              </c:numCache>
            </c:numRef>
          </c:val>
          <c:extLst>
            <c:ext xmlns:c16="http://schemas.microsoft.com/office/drawing/2014/chart" uri="{C3380CC4-5D6E-409C-BE32-E72D297353CC}">
              <c16:uniqueId val="{00000000-F241-4C19-AF9F-9A6FEC67D495}"/>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Lapas1!$B$1</c:f>
              <c:strCache>
                <c:ptCount val="1"/>
                <c:pt idx="0">
                  <c:v>Pardavimas</c:v>
                </c:pt>
              </c:strCache>
            </c:strRef>
          </c:tx>
          <c:explosion val="2"/>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FED-4FA9-B770-39A69BE977FA}"/>
              </c:ext>
            </c:extLst>
          </c:dPt>
          <c:dPt>
            <c:idx val="1"/>
            <c:bubble3D val="0"/>
            <c:spPr>
              <a:solidFill>
                <a:srgbClr val="FF6600"/>
              </a:solidFill>
              <a:ln w="19050">
                <a:solidFill>
                  <a:schemeClr val="lt1"/>
                </a:solidFill>
              </a:ln>
              <a:effectLst/>
            </c:spPr>
            <c:extLst>
              <c:ext xmlns:c16="http://schemas.microsoft.com/office/drawing/2014/chart" uri="{C3380CC4-5D6E-409C-BE32-E72D297353CC}">
                <c16:uniqueId val="{00000003-CFED-4FA9-B770-39A69BE977FA}"/>
              </c:ext>
            </c:extLst>
          </c:dPt>
          <c:dPt>
            <c:idx val="2"/>
            <c:bubble3D val="0"/>
            <c:spPr>
              <a:solidFill>
                <a:srgbClr val="0070C0"/>
              </a:solidFill>
              <a:ln w="19050">
                <a:solidFill>
                  <a:schemeClr val="lt1"/>
                </a:solidFill>
              </a:ln>
              <a:effectLst/>
            </c:spPr>
            <c:extLst>
              <c:ext xmlns:c16="http://schemas.microsoft.com/office/drawing/2014/chart" uri="{C3380CC4-5D6E-409C-BE32-E72D297353CC}">
                <c16:uniqueId val="{00000005-CFED-4FA9-B770-39A69BE977FA}"/>
              </c:ext>
            </c:extLst>
          </c:dPt>
          <c:dPt>
            <c:idx val="3"/>
            <c:bubble3D val="0"/>
            <c:spPr>
              <a:solidFill>
                <a:srgbClr val="FFC000"/>
              </a:solidFill>
              <a:ln w="19050">
                <a:solidFill>
                  <a:schemeClr val="lt1"/>
                </a:solidFill>
              </a:ln>
              <a:effectLst/>
            </c:spPr>
            <c:extLst>
              <c:ext xmlns:c16="http://schemas.microsoft.com/office/drawing/2014/chart" uri="{C3380CC4-5D6E-409C-BE32-E72D297353CC}">
                <c16:uniqueId val="{00000007-CFED-4FA9-B770-39A69BE977F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FED-4FA9-B770-39A69BE977FA}"/>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lt-LT"/>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Lapas1!$A$2:$A$6</c:f>
              <c:strCache>
                <c:ptCount val="5"/>
                <c:pt idx="0">
                  <c:v>Normalus svoris</c:v>
                </c:pt>
                <c:pt idx="1">
                  <c:v>Per mažas </c:v>
                </c:pt>
                <c:pt idx="2">
                  <c:v>Antsvoris</c:v>
                </c:pt>
                <c:pt idx="3">
                  <c:v>Nutukimas</c:v>
                </c:pt>
                <c:pt idx="4">
                  <c:v>Nenurodyta</c:v>
                </c:pt>
              </c:strCache>
            </c:strRef>
          </c:cat>
          <c:val>
            <c:numRef>
              <c:f>Lapas1!$B$2:$B$6</c:f>
              <c:numCache>
                <c:formatCode>General</c:formatCode>
                <c:ptCount val="5"/>
                <c:pt idx="0">
                  <c:v>55</c:v>
                </c:pt>
                <c:pt idx="1">
                  <c:v>21</c:v>
                </c:pt>
                <c:pt idx="2">
                  <c:v>3</c:v>
                </c:pt>
                <c:pt idx="3">
                  <c:v>2</c:v>
                </c:pt>
                <c:pt idx="4">
                  <c:v>19</c:v>
                </c:pt>
              </c:numCache>
            </c:numRef>
          </c:val>
          <c:extLst>
            <c:ext xmlns:c16="http://schemas.microsoft.com/office/drawing/2014/chart" uri="{C3380CC4-5D6E-409C-BE32-E72D297353CC}">
              <c16:uniqueId val="{0000000A-CFED-4FA9-B770-39A69BE977FA}"/>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legendEntry>
        <c:idx val="0"/>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lt-LT"/>
          </a:p>
        </c:txPr>
      </c:legendEntry>
      <c:legendEntry>
        <c:idx val="1"/>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lt-LT"/>
          </a:p>
        </c:txPr>
      </c:legendEntry>
      <c:legendEntry>
        <c:idx val="2"/>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lt-LT"/>
          </a:p>
        </c:txPr>
      </c:legendEntry>
      <c:legendEntry>
        <c:idx val="3"/>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lt-LT"/>
          </a:p>
        </c:txPr>
      </c:legendEntry>
      <c:legendEntry>
        <c:idx val="4"/>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lt-LT"/>
          </a:p>
        </c:txPr>
      </c:legendEntry>
      <c:layout>
        <c:manualLayout>
          <c:xMode val="edge"/>
          <c:yMode val="edge"/>
          <c:x val="0.61597043206318425"/>
          <c:y val="0.15528458065934195"/>
          <c:w val="0.34065870723582425"/>
          <c:h val="0.69555461387813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Lapas1!$B$1</c:f>
              <c:strCache>
                <c:ptCount val="1"/>
                <c:pt idx="0">
                  <c:v>Pardavimas</c:v>
                </c:pt>
              </c:strCache>
            </c:strRef>
          </c:tx>
          <c:dPt>
            <c:idx val="0"/>
            <c:bubble3D val="0"/>
            <c:spPr>
              <a:solidFill>
                <a:schemeClr val="accent3">
                  <a:lumMod val="75000"/>
                </a:schemeClr>
              </a:solidFill>
              <a:ln w="19050">
                <a:solidFill>
                  <a:schemeClr val="lt1"/>
                </a:solidFill>
              </a:ln>
              <a:effectLst/>
            </c:spPr>
            <c:extLst>
              <c:ext xmlns:c16="http://schemas.microsoft.com/office/drawing/2014/chart" uri="{C3380CC4-5D6E-409C-BE32-E72D297353CC}">
                <c16:uniqueId val="{00000001-A3BB-4E33-96AD-0D000556B353}"/>
              </c:ext>
            </c:extLst>
          </c:dPt>
          <c:dPt>
            <c:idx val="1"/>
            <c:bubble3D val="0"/>
            <c:spPr>
              <a:solidFill>
                <a:srgbClr val="FFC000"/>
              </a:solidFill>
              <a:ln w="19050">
                <a:solidFill>
                  <a:schemeClr val="lt1"/>
                </a:solidFill>
              </a:ln>
              <a:effectLst/>
            </c:spPr>
            <c:extLst>
              <c:ext xmlns:c16="http://schemas.microsoft.com/office/drawing/2014/chart" uri="{C3380CC4-5D6E-409C-BE32-E72D297353CC}">
                <c16:uniqueId val="{00000003-A3BB-4E33-96AD-0D000556B353}"/>
              </c:ext>
            </c:extLst>
          </c:dPt>
          <c:dPt>
            <c:idx val="2"/>
            <c:bubble3D val="0"/>
            <c:spPr>
              <a:solidFill>
                <a:srgbClr val="0070C0"/>
              </a:solidFill>
              <a:ln w="19050">
                <a:solidFill>
                  <a:schemeClr val="lt1"/>
                </a:solidFill>
              </a:ln>
              <a:effectLst/>
            </c:spPr>
            <c:extLst>
              <c:ext xmlns:c16="http://schemas.microsoft.com/office/drawing/2014/chart" uri="{C3380CC4-5D6E-409C-BE32-E72D297353CC}">
                <c16:uniqueId val="{00000005-A3BB-4E33-96AD-0D000556B353}"/>
              </c:ext>
            </c:extLst>
          </c:dPt>
          <c:dPt>
            <c:idx val="3"/>
            <c:bubble3D val="0"/>
            <c:spPr>
              <a:solidFill>
                <a:srgbClr val="FF6600"/>
              </a:solidFill>
              <a:ln w="19050">
                <a:solidFill>
                  <a:schemeClr val="lt1"/>
                </a:solidFill>
              </a:ln>
              <a:effectLst/>
            </c:spPr>
            <c:extLst>
              <c:ext xmlns:c16="http://schemas.microsoft.com/office/drawing/2014/chart" uri="{C3380CC4-5D6E-409C-BE32-E72D297353CC}">
                <c16:uniqueId val="{00000007-A3BB-4E33-96AD-0D000556B353}"/>
              </c:ext>
            </c:extLst>
          </c:dPt>
          <c:dPt>
            <c:idx val="4"/>
            <c:bubble3D val="0"/>
            <c:spPr>
              <a:solidFill>
                <a:srgbClr val="FF99CC"/>
              </a:solidFill>
              <a:ln w="19050">
                <a:solidFill>
                  <a:schemeClr val="lt1"/>
                </a:solidFill>
              </a:ln>
              <a:effectLst/>
            </c:spPr>
            <c:extLst>
              <c:ext xmlns:c16="http://schemas.microsoft.com/office/drawing/2014/chart" uri="{C3380CC4-5D6E-409C-BE32-E72D297353CC}">
                <c16:uniqueId val="{00000009-A3BB-4E33-96AD-0D000556B353}"/>
              </c:ext>
            </c:extLst>
          </c:dPt>
          <c:dPt>
            <c:idx val="5"/>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B-A3BB-4E33-96AD-0D000556B353}"/>
              </c:ext>
            </c:extLst>
          </c:dPt>
          <c:dLbls>
            <c:dLbl>
              <c:idx val="1"/>
              <c:layout>
                <c:manualLayout>
                  <c:x val="-5.5328282412979664E-2"/>
                  <c:y val="0.1863981088777208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A3BB-4E33-96AD-0D000556B353}"/>
                </c:ext>
              </c:extLst>
            </c:dLbl>
            <c:dLbl>
              <c:idx val="3"/>
              <c:layout>
                <c:manualLayout>
                  <c:x val="5.5328282412979567E-2"/>
                  <c:y val="-0.17779511923721067"/>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A3BB-4E33-96AD-0D000556B353}"/>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lt-LT"/>
              </a:p>
            </c:txPr>
            <c:showLegendKey val="0"/>
            <c:showVal val="0"/>
            <c:showCatName val="0"/>
            <c:showSerName val="0"/>
            <c:showPercent val="1"/>
            <c:showBubbleSize val="0"/>
            <c:showLeaderLines val="1"/>
            <c:leaderLines>
              <c:spPr>
                <a:ln w="12700" cap="rnd" cmpd="sng" algn="ctr">
                  <a:solidFill>
                    <a:schemeClr val="dk1"/>
                  </a:solidFill>
                  <a:prstDash val="solid"/>
                  <a:round/>
                </a:ln>
                <a:effectLst/>
              </c:spPr>
            </c:leaderLines>
            <c:extLst>
              <c:ext xmlns:c15="http://schemas.microsoft.com/office/drawing/2012/chart" uri="{CE6537A1-D6FC-4f65-9D91-7224C49458BB}"/>
            </c:extLst>
          </c:dLbls>
          <c:cat>
            <c:strRef>
              <c:f>Lapas1!$A$2:$A$7</c:f>
              <c:strCache>
                <c:ptCount val="5"/>
                <c:pt idx="0">
                  <c:v>Labai žemas KPI</c:v>
                </c:pt>
                <c:pt idx="1">
                  <c:v>Žemas KPI</c:v>
                </c:pt>
                <c:pt idx="2">
                  <c:v>Vidutinis KPI</c:v>
                </c:pt>
                <c:pt idx="3">
                  <c:v>Aukštas KPI</c:v>
                </c:pt>
                <c:pt idx="4">
                  <c:v>Labai aukštas KPI</c:v>
                </c:pt>
              </c:strCache>
            </c:strRef>
          </c:cat>
          <c:val>
            <c:numRef>
              <c:f>Lapas1!$B$2:$B$7</c:f>
              <c:numCache>
                <c:formatCode>General</c:formatCode>
                <c:ptCount val="6"/>
                <c:pt idx="0">
                  <c:v>35</c:v>
                </c:pt>
                <c:pt idx="1">
                  <c:v>13</c:v>
                </c:pt>
                <c:pt idx="2">
                  <c:v>22</c:v>
                </c:pt>
                <c:pt idx="3">
                  <c:v>20</c:v>
                </c:pt>
                <c:pt idx="4">
                  <c:v>10</c:v>
                </c:pt>
              </c:numCache>
            </c:numRef>
          </c:val>
          <c:extLst>
            <c:ext xmlns:c16="http://schemas.microsoft.com/office/drawing/2014/chart" uri="{C3380CC4-5D6E-409C-BE32-E72D297353CC}">
              <c16:uniqueId val="{0000000C-A3BB-4E33-96AD-0D000556B353}"/>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legendEntry>
        <c:idx val="0"/>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lt-LT"/>
          </a:p>
        </c:txPr>
      </c:legendEntry>
      <c:legendEntry>
        <c:idx val="1"/>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lt-LT"/>
          </a:p>
        </c:txPr>
      </c:legendEntry>
      <c:legendEntry>
        <c:idx val="2"/>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lt-LT"/>
          </a:p>
        </c:txPr>
      </c:legendEntry>
      <c:legendEntry>
        <c:idx val="3"/>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lt-LT"/>
          </a:p>
        </c:txPr>
      </c:legendEntry>
      <c:legendEntry>
        <c:idx val="4"/>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lt-LT"/>
          </a:p>
        </c:txPr>
      </c:legendEntry>
      <c:legendEntry>
        <c:idx val="5"/>
        <c:delete val="1"/>
      </c:legendEntry>
      <c:layout>
        <c:manualLayout>
          <c:xMode val="edge"/>
          <c:yMode val="edge"/>
          <c:x val="0.60716490978922122"/>
          <c:y val="5.1918498528319132E-2"/>
          <c:w val="0.39283509021077878"/>
          <c:h val="0.9131748478310567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lt-LT"/>
              <a:t>Spustelėję redaguokite stilių</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lt-LT"/>
              <a:t>Spustelėję redaguokite stilių</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a:t>Spustelėję redaguokite stilių</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Spustelėkite, kad galėtumėte redaguoti šablono teksto stilius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lt-LT"/>
              <a:t>Spustelėję redaguokite stilių</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a:t>Spustelėję redaguokite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Spustelėkite, kad galėtumėte 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lt-LT"/>
              <a:t>Spustelėję redaguokite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Spustelėkite, kad galėtumėte 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Vertical Text Placeholder 2"/>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lt-LT"/>
              <a:t>Spustelėję redaguokite stilių</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lt-LT"/>
              <a:t>Spustelėję redaguokite stilių</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a:t>Spustelėję redaguokite stilių</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lt-LT"/>
              <a:t>Spustelėję redaguokite stilių</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lt-LT"/>
              <a:t>Spustelėję redaguokite stilių</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42A54C80-263E-416B-A8E0-580EDEADCBDC}" type="datetimeFigureOut">
              <a:rPr lang="en-US" dirty="0"/>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lt-LT"/>
              <a:t>Spustelėję redaguokite stilių</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10/20/2022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lt-LT"/>
              <a:t>Spustelėję redaguokite stilių</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10/20/2022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hart" Target="../charts/chart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1E62112-7223-4744-BA08-D1D029505BE1}"/>
              </a:ext>
            </a:extLst>
          </p:cNvPr>
          <p:cNvSpPr>
            <a:spLocks noGrp="1"/>
          </p:cNvSpPr>
          <p:nvPr>
            <p:ph type="ctrTitle"/>
          </p:nvPr>
        </p:nvSpPr>
        <p:spPr>
          <a:xfrm>
            <a:off x="232755" y="621833"/>
            <a:ext cx="10839797" cy="2807167"/>
          </a:xfrm>
        </p:spPr>
        <p:txBody>
          <a:bodyPr/>
          <a:lstStyle/>
          <a:p>
            <a:pPr algn="ctr"/>
            <a:r>
              <a:rPr lang="lt-LT" dirty="0">
                <a:solidFill>
                  <a:schemeClr val="accent2">
                    <a:lumMod val="50000"/>
                  </a:schemeClr>
                </a:solidFill>
              </a:rPr>
              <a:t>Klaipėdos lopšelio-darželio „Pakalnutė“ vaikų sveikatos būklė ir rekomendacijos jai pagerinti</a:t>
            </a:r>
          </a:p>
        </p:txBody>
      </p:sp>
      <p:sp>
        <p:nvSpPr>
          <p:cNvPr id="3" name="Antrinis pavadinimas 2">
            <a:extLst>
              <a:ext uri="{FF2B5EF4-FFF2-40B4-BE49-F238E27FC236}">
                <a16:creationId xmlns:a16="http://schemas.microsoft.com/office/drawing/2014/main" id="{94EB77A0-13AF-4C8D-AB2E-3D4DA812033D}"/>
              </a:ext>
            </a:extLst>
          </p:cNvPr>
          <p:cNvSpPr>
            <a:spLocks noGrp="1"/>
          </p:cNvSpPr>
          <p:nvPr>
            <p:ph type="subTitle" idx="1"/>
          </p:nvPr>
        </p:nvSpPr>
        <p:spPr>
          <a:xfrm>
            <a:off x="1590194" y="4516346"/>
            <a:ext cx="7766936" cy="1096899"/>
          </a:xfrm>
        </p:spPr>
        <p:txBody>
          <a:bodyPr>
            <a:normAutofit/>
          </a:bodyPr>
          <a:lstStyle/>
          <a:p>
            <a:pPr algn="ctr"/>
            <a:r>
              <a:rPr lang="lt-LT" sz="2000" b="1" dirty="0">
                <a:solidFill>
                  <a:schemeClr val="tx1">
                    <a:lumMod val="65000"/>
                    <a:lumOff val="35000"/>
                  </a:schemeClr>
                </a:solidFill>
              </a:rPr>
              <a:t>Visuomenės sveikatos specialistė Natalija </a:t>
            </a:r>
            <a:r>
              <a:rPr lang="lt-LT" sz="2000" b="1" dirty="0" err="1">
                <a:solidFill>
                  <a:schemeClr val="tx1">
                    <a:lumMod val="65000"/>
                    <a:lumOff val="35000"/>
                  </a:schemeClr>
                </a:solidFill>
              </a:rPr>
              <a:t>Bogdanova</a:t>
            </a:r>
            <a:endParaRPr lang="lt-LT" sz="2000" b="1" dirty="0">
              <a:solidFill>
                <a:schemeClr val="tx1">
                  <a:lumMod val="65000"/>
                  <a:lumOff val="35000"/>
                </a:schemeClr>
              </a:solidFill>
            </a:endParaRPr>
          </a:p>
          <a:p>
            <a:pPr algn="ctr"/>
            <a:r>
              <a:rPr lang="lt-LT" sz="2000" b="1" dirty="0">
                <a:solidFill>
                  <a:schemeClr val="tx1">
                    <a:lumMod val="65000"/>
                    <a:lumOff val="35000"/>
                  </a:schemeClr>
                </a:solidFill>
              </a:rPr>
              <a:t>202</a:t>
            </a:r>
            <a:r>
              <a:rPr lang="en-US" sz="2000" b="1" dirty="0">
                <a:solidFill>
                  <a:schemeClr val="tx1">
                    <a:lumMod val="65000"/>
                    <a:lumOff val="35000"/>
                  </a:schemeClr>
                </a:solidFill>
              </a:rPr>
              <a:t>2</a:t>
            </a:r>
            <a:r>
              <a:rPr lang="lt-LT" sz="2000" b="1" dirty="0">
                <a:solidFill>
                  <a:schemeClr val="tx1">
                    <a:lumMod val="65000"/>
                    <a:lumOff val="35000"/>
                  </a:schemeClr>
                </a:solidFill>
              </a:rPr>
              <a:t>-02-</a:t>
            </a:r>
            <a:r>
              <a:rPr lang="en-US" sz="2000" b="1" dirty="0">
                <a:solidFill>
                  <a:schemeClr val="tx1">
                    <a:lumMod val="65000"/>
                    <a:lumOff val="35000"/>
                  </a:schemeClr>
                </a:solidFill>
              </a:rPr>
              <a:t>11</a:t>
            </a:r>
            <a:endParaRPr lang="lt-LT" sz="2000" b="1" dirty="0">
              <a:solidFill>
                <a:schemeClr val="tx1">
                  <a:lumMod val="65000"/>
                  <a:lumOff val="35000"/>
                </a:schemeClr>
              </a:solidFill>
            </a:endParaRPr>
          </a:p>
        </p:txBody>
      </p:sp>
      <p:pic>
        <p:nvPicPr>
          <p:cNvPr id="6" name="Рисунок 5">
            <a:extLst>
              <a:ext uri="{FF2B5EF4-FFF2-40B4-BE49-F238E27FC236}">
                <a16:creationId xmlns:a16="http://schemas.microsoft.com/office/drawing/2014/main" id="{441CE933-5A7E-4BD7-AFE4-D7659CA6C51B}"/>
              </a:ext>
            </a:extLst>
          </p:cNvPr>
          <p:cNvPicPr>
            <a:picLocks noChangeAspect="1"/>
          </p:cNvPicPr>
          <p:nvPr/>
        </p:nvPicPr>
        <p:blipFill>
          <a:blip r:embed="rId2"/>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363275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D105C7F-9E78-4481-A099-BF1998C5F668}"/>
              </a:ext>
            </a:extLst>
          </p:cNvPr>
          <p:cNvSpPr>
            <a:spLocks noGrp="1"/>
          </p:cNvSpPr>
          <p:nvPr>
            <p:ph type="title"/>
          </p:nvPr>
        </p:nvSpPr>
        <p:spPr>
          <a:xfrm>
            <a:off x="187537" y="360218"/>
            <a:ext cx="9576262" cy="1320800"/>
          </a:xfrm>
        </p:spPr>
        <p:txBody>
          <a:bodyPr/>
          <a:lstStyle/>
          <a:p>
            <a:r>
              <a:rPr lang="lt-LT" dirty="0"/>
              <a:t>Klaipėdos lopšelio- darželio „Pakalnutė“ sveikatos rodiklių suvestinė (4)</a:t>
            </a:r>
          </a:p>
        </p:txBody>
      </p:sp>
      <p:graphicFrame>
        <p:nvGraphicFramePr>
          <p:cNvPr id="4" name="Lentelė 4">
            <a:extLst>
              <a:ext uri="{FF2B5EF4-FFF2-40B4-BE49-F238E27FC236}">
                <a16:creationId xmlns:a16="http://schemas.microsoft.com/office/drawing/2014/main" id="{CFE50ADB-B951-46CB-9680-3647A091186E}"/>
              </a:ext>
            </a:extLst>
          </p:cNvPr>
          <p:cNvGraphicFramePr>
            <a:graphicFrameLocks noGrp="1"/>
          </p:cNvGraphicFramePr>
          <p:nvPr>
            <p:ph idx="1"/>
            <p:extLst>
              <p:ext uri="{D42A27DB-BD31-4B8C-83A1-F6EECF244321}">
                <p14:modId xmlns:p14="http://schemas.microsoft.com/office/powerpoint/2010/main" val="3575085109"/>
              </p:ext>
            </p:extLst>
          </p:nvPr>
        </p:nvGraphicFramePr>
        <p:xfrm>
          <a:off x="187537" y="1681018"/>
          <a:ext cx="11616538" cy="4171142"/>
        </p:xfrm>
        <a:graphic>
          <a:graphicData uri="http://schemas.openxmlformats.org/drawingml/2006/table">
            <a:tbl>
              <a:tblPr firstRow="1" bandRow="1">
                <a:tableStyleId>{5C22544A-7EE6-4342-B048-85BDC9FD1C3A}</a:tableStyleId>
              </a:tblPr>
              <a:tblGrid>
                <a:gridCol w="643135">
                  <a:extLst>
                    <a:ext uri="{9D8B030D-6E8A-4147-A177-3AD203B41FA5}">
                      <a16:colId xmlns:a16="http://schemas.microsoft.com/office/drawing/2014/main" val="757739607"/>
                    </a:ext>
                  </a:extLst>
                </a:gridCol>
                <a:gridCol w="6268397">
                  <a:extLst>
                    <a:ext uri="{9D8B030D-6E8A-4147-A177-3AD203B41FA5}">
                      <a16:colId xmlns:a16="http://schemas.microsoft.com/office/drawing/2014/main" val="132388231"/>
                    </a:ext>
                  </a:extLst>
                </a:gridCol>
                <a:gridCol w="532015">
                  <a:extLst>
                    <a:ext uri="{9D8B030D-6E8A-4147-A177-3AD203B41FA5}">
                      <a16:colId xmlns:a16="http://schemas.microsoft.com/office/drawing/2014/main" val="220324270"/>
                    </a:ext>
                  </a:extLst>
                </a:gridCol>
                <a:gridCol w="1080654">
                  <a:extLst>
                    <a:ext uri="{9D8B030D-6E8A-4147-A177-3AD203B41FA5}">
                      <a16:colId xmlns:a16="http://schemas.microsoft.com/office/drawing/2014/main" val="1569656531"/>
                    </a:ext>
                  </a:extLst>
                </a:gridCol>
                <a:gridCol w="1712422">
                  <a:extLst>
                    <a:ext uri="{9D8B030D-6E8A-4147-A177-3AD203B41FA5}">
                      <a16:colId xmlns:a16="http://schemas.microsoft.com/office/drawing/2014/main" val="2618571976"/>
                    </a:ext>
                  </a:extLst>
                </a:gridCol>
                <a:gridCol w="1379915">
                  <a:extLst>
                    <a:ext uri="{9D8B030D-6E8A-4147-A177-3AD203B41FA5}">
                      <a16:colId xmlns:a16="http://schemas.microsoft.com/office/drawing/2014/main" val="2441554269"/>
                    </a:ext>
                  </a:extLst>
                </a:gridCol>
              </a:tblGrid>
              <a:tr h="1389664">
                <a:tc>
                  <a:txBody>
                    <a:bodyPr/>
                    <a:lstStyle/>
                    <a:p>
                      <a:pPr algn="ctr"/>
                      <a:r>
                        <a:rPr lang="lt-LT" dirty="0"/>
                        <a:t>Eil. Nr.</a:t>
                      </a:r>
                    </a:p>
                  </a:txBody>
                  <a:tcPr anchor="ctr"/>
                </a:tc>
                <a:tc>
                  <a:txBody>
                    <a:bodyPr/>
                    <a:lstStyle/>
                    <a:p>
                      <a:pPr algn="ctr"/>
                      <a:r>
                        <a:rPr lang="lt-LT" dirty="0"/>
                        <a:t>Rodiklis</a:t>
                      </a:r>
                    </a:p>
                  </a:txBody>
                  <a:tcPr anchor="ctr"/>
                </a:tc>
                <a:tc>
                  <a:txBody>
                    <a:bodyPr/>
                    <a:lstStyle/>
                    <a:p>
                      <a:pPr algn="ctr"/>
                      <a:r>
                        <a:rPr lang="lt-LT" dirty="0"/>
                        <a:t>N</a:t>
                      </a:r>
                    </a:p>
                  </a:txBody>
                  <a:tcPr anchor="ctr"/>
                </a:tc>
                <a:tc>
                  <a:txBody>
                    <a:bodyPr/>
                    <a:lstStyle/>
                    <a:p>
                      <a:pPr algn="ctr"/>
                      <a:r>
                        <a:rPr lang="lt-LT" dirty="0"/>
                        <a:t>Rodiklio reikšmė</a:t>
                      </a:r>
                    </a:p>
                  </a:txBody>
                  <a:tcPr anchor="ctr"/>
                </a:tc>
                <a:tc>
                  <a:txBody>
                    <a:bodyPr/>
                    <a:lstStyle/>
                    <a:p>
                      <a:pPr algn="ctr"/>
                      <a:r>
                        <a:rPr lang="lt-LT" dirty="0"/>
                        <a:t>Rodiklio reikšmė savivaldybėje</a:t>
                      </a:r>
                    </a:p>
                  </a:txBody>
                  <a:tcPr anchor="ctr"/>
                </a:tc>
                <a:tc>
                  <a:txBody>
                    <a:bodyPr/>
                    <a:lstStyle/>
                    <a:p>
                      <a:pPr algn="ctr"/>
                      <a:r>
                        <a:rPr lang="lt-LT" dirty="0"/>
                        <a:t>Pokytis nuo praeitų metų</a:t>
                      </a:r>
                    </a:p>
                  </a:txBody>
                  <a:tcPr anchor="ctr"/>
                </a:tc>
                <a:extLst>
                  <a:ext uri="{0D108BD9-81ED-4DB2-BD59-A6C34878D82A}">
                    <a16:rowId xmlns:a16="http://schemas.microsoft.com/office/drawing/2014/main" val="2514796615"/>
                  </a:ext>
                </a:extLst>
              </a:tr>
              <a:tr h="433528">
                <a:tc>
                  <a:txBody>
                    <a:bodyPr/>
                    <a:lstStyle/>
                    <a:p>
                      <a:pPr algn="l"/>
                      <a:r>
                        <a:rPr lang="lt-LT" dirty="0"/>
                        <a:t>16.</a:t>
                      </a:r>
                    </a:p>
                  </a:txBody>
                  <a:tcPr anchor="ctr"/>
                </a:tc>
                <a:tc>
                  <a:txBody>
                    <a:bodyPr/>
                    <a:lstStyle/>
                    <a:p>
                      <a:pPr algn="l">
                        <a:lnSpc>
                          <a:spcPct val="107000"/>
                        </a:lnSpc>
                        <a:spcAft>
                          <a:spcPts val="800"/>
                        </a:spcAft>
                      </a:pPr>
                      <a:r>
                        <a:rPr lang="lt-LT" sz="1600" b="1" dirty="0">
                          <a:solidFill>
                            <a:srgbClr val="000000"/>
                          </a:solidFill>
                          <a:effectLst/>
                          <a:latin typeface="Trebuchet MS" panose="020B0603020202020204" pitchFamily="34" charset="0"/>
                          <a:ea typeface="Times New Roman" panose="02020603050405020304" pitchFamily="18" charset="0"/>
                        </a:rPr>
                        <a:t>Mokinių, kuriems pritaikytas maitinimas, dalis (%)</a:t>
                      </a:r>
                      <a:endParaRPr lang="lt-LT" sz="1600" dirty="0">
                        <a:effectLst/>
                        <a:latin typeface="Trebuchet MS" panose="020B0603020202020204" pitchFamily="34"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2</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1,47</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0,35</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NA</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3262117280"/>
                  </a:ext>
                </a:extLst>
              </a:tr>
              <a:tr h="433528">
                <a:tc>
                  <a:txBody>
                    <a:bodyPr/>
                    <a:lstStyle/>
                    <a:p>
                      <a:pPr algn="l"/>
                      <a:r>
                        <a:rPr lang="lt-LT" dirty="0"/>
                        <a:t>17.</a:t>
                      </a:r>
                    </a:p>
                  </a:txBody>
                  <a:tcPr anchor="ctr"/>
                </a:tc>
                <a:tc>
                  <a:txBody>
                    <a:bodyPr/>
                    <a:lstStyle/>
                    <a:p>
                      <a:pPr algn="l">
                        <a:lnSpc>
                          <a:spcPct val="107000"/>
                        </a:lnSpc>
                        <a:spcAft>
                          <a:spcPts val="800"/>
                        </a:spcAft>
                      </a:pPr>
                      <a:r>
                        <a:rPr lang="lt-LT" sz="1600" b="1" dirty="0">
                          <a:solidFill>
                            <a:srgbClr val="000000"/>
                          </a:solidFill>
                          <a:effectLst/>
                          <a:latin typeface="Trebuchet MS" panose="020B0603020202020204" pitchFamily="34" charset="0"/>
                          <a:ea typeface="Times New Roman" panose="02020603050405020304" pitchFamily="18" charset="0"/>
                        </a:rPr>
                        <a:t>Mokinių, turinčių labai žemą bendrą (</a:t>
                      </a:r>
                      <a:r>
                        <a:rPr lang="lt-LT" sz="1600" b="1" dirty="0" err="1">
                          <a:solidFill>
                            <a:srgbClr val="000000"/>
                          </a:solidFill>
                          <a:effectLst/>
                          <a:latin typeface="Trebuchet MS" panose="020B0603020202020204" pitchFamily="34" charset="0"/>
                          <a:ea typeface="Times New Roman" panose="02020603050405020304" pitchFamily="18" charset="0"/>
                        </a:rPr>
                        <a:t>KPI+kpi</a:t>
                      </a:r>
                      <a:r>
                        <a:rPr lang="lt-LT" sz="1600" b="1" dirty="0">
                          <a:solidFill>
                            <a:srgbClr val="000000"/>
                          </a:solidFill>
                          <a:effectLst/>
                          <a:latin typeface="Trebuchet MS" panose="020B0603020202020204" pitchFamily="34" charset="0"/>
                          <a:ea typeface="Times New Roman" panose="02020603050405020304" pitchFamily="18" charset="0"/>
                        </a:rPr>
                        <a:t>) indeksą, dalis (%)</a:t>
                      </a:r>
                      <a:endParaRPr lang="lt-LT" sz="1600" dirty="0">
                        <a:effectLst/>
                        <a:latin typeface="Trebuchet MS" panose="020B0603020202020204" pitchFamily="34"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1</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0,74</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0,28</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NA</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3777896000"/>
                  </a:ext>
                </a:extLst>
              </a:tr>
              <a:tr h="433528">
                <a:tc>
                  <a:txBody>
                    <a:bodyPr/>
                    <a:lstStyle/>
                    <a:p>
                      <a:pPr algn="l"/>
                      <a:r>
                        <a:rPr lang="lt-LT" dirty="0"/>
                        <a:t>18.</a:t>
                      </a:r>
                    </a:p>
                  </a:txBody>
                  <a:tcPr anchor="ctr"/>
                </a:tc>
                <a:tc>
                  <a:txBody>
                    <a:bodyPr/>
                    <a:lstStyle/>
                    <a:p>
                      <a:pPr algn="l">
                        <a:lnSpc>
                          <a:spcPct val="107000"/>
                        </a:lnSpc>
                        <a:spcAft>
                          <a:spcPts val="800"/>
                        </a:spcAft>
                      </a:pPr>
                      <a:r>
                        <a:rPr lang="lt-LT" sz="1600" b="1" dirty="0">
                          <a:solidFill>
                            <a:srgbClr val="000000"/>
                          </a:solidFill>
                          <a:effectLst/>
                          <a:latin typeface="Trebuchet MS" panose="020B0603020202020204" pitchFamily="34" charset="0"/>
                          <a:ea typeface="Times New Roman" panose="02020603050405020304" pitchFamily="18" charset="0"/>
                        </a:rPr>
                        <a:t>Mokinių, turinčių žemą bendrą (</a:t>
                      </a:r>
                      <a:r>
                        <a:rPr lang="lt-LT" sz="1600" b="1" dirty="0" err="1">
                          <a:solidFill>
                            <a:srgbClr val="000000"/>
                          </a:solidFill>
                          <a:effectLst/>
                          <a:latin typeface="Trebuchet MS" panose="020B0603020202020204" pitchFamily="34" charset="0"/>
                          <a:ea typeface="Times New Roman" panose="02020603050405020304" pitchFamily="18" charset="0"/>
                        </a:rPr>
                        <a:t>KPI+kpi</a:t>
                      </a:r>
                      <a:r>
                        <a:rPr lang="lt-LT" sz="1600" b="1" dirty="0">
                          <a:solidFill>
                            <a:srgbClr val="000000"/>
                          </a:solidFill>
                          <a:effectLst/>
                          <a:latin typeface="Trebuchet MS" panose="020B0603020202020204" pitchFamily="34" charset="0"/>
                          <a:ea typeface="Times New Roman" panose="02020603050405020304" pitchFamily="18" charset="0"/>
                        </a:rPr>
                        <a:t>) indeksą, dalis (%)</a:t>
                      </a:r>
                      <a:endParaRPr lang="lt-LT" sz="1600" dirty="0">
                        <a:effectLst/>
                        <a:latin typeface="Trebuchet MS" panose="020B0603020202020204" pitchFamily="34"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8</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5,88</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9,48</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NA</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424126273"/>
                  </a:ext>
                </a:extLst>
              </a:tr>
              <a:tr h="433528">
                <a:tc>
                  <a:txBody>
                    <a:bodyPr/>
                    <a:lstStyle/>
                    <a:p>
                      <a:pPr algn="l"/>
                      <a:r>
                        <a:rPr lang="lt-LT" dirty="0"/>
                        <a:t>19.</a:t>
                      </a:r>
                    </a:p>
                  </a:txBody>
                  <a:tcPr anchor="ctr"/>
                </a:tc>
                <a:tc>
                  <a:txBody>
                    <a:bodyPr/>
                    <a:lstStyle/>
                    <a:p>
                      <a:pPr algn="l">
                        <a:lnSpc>
                          <a:spcPct val="107000"/>
                        </a:lnSpc>
                        <a:spcAft>
                          <a:spcPts val="800"/>
                        </a:spcAft>
                      </a:pPr>
                      <a:r>
                        <a:rPr lang="lt-LT" sz="1600" b="1" dirty="0">
                          <a:solidFill>
                            <a:srgbClr val="000000"/>
                          </a:solidFill>
                          <a:effectLst/>
                          <a:latin typeface="Trebuchet MS" panose="020B0603020202020204" pitchFamily="34" charset="0"/>
                          <a:ea typeface="Times New Roman" panose="02020603050405020304" pitchFamily="18" charset="0"/>
                        </a:rPr>
                        <a:t>Mokinių, turinčių vidutinį bendrą (</a:t>
                      </a:r>
                      <a:r>
                        <a:rPr lang="lt-LT" sz="1600" b="1" dirty="0" err="1">
                          <a:solidFill>
                            <a:srgbClr val="000000"/>
                          </a:solidFill>
                          <a:effectLst/>
                          <a:latin typeface="Trebuchet MS" panose="020B0603020202020204" pitchFamily="34" charset="0"/>
                          <a:ea typeface="Times New Roman" panose="02020603050405020304" pitchFamily="18" charset="0"/>
                        </a:rPr>
                        <a:t>KPI+kpi</a:t>
                      </a:r>
                      <a:r>
                        <a:rPr lang="lt-LT" sz="1600" b="1" dirty="0">
                          <a:solidFill>
                            <a:srgbClr val="000000"/>
                          </a:solidFill>
                          <a:effectLst/>
                          <a:latin typeface="Trebuchet MS" panose="020B0603020202020204" pitchFamily="34" charset="0"/>
                          <a:ea typeface="Times New Roman" panose="02020603050405020304" pitchFamily="18" charset="0"/>
                        </a:rPr>
                        <a:t>) indeksą, dalis (%)</a:t>
                      </a:r>
                      <a:endParaRPr lang="lt-LT" sz="1600" dirty="0">
                        <a:effectLst/>
                        <a:latin typeface="Trebuchet MS" panose="020B0603020202020204" pitchFamily="34"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0</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0,00</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2,57</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NA</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2473839873"/>
                  </a:ext>
                </a:extLst>
              </a:tr>
              <a:tr h="433528">
                <a:tc>
                  <a:txBody>
                    <a:bodyPr/>
                    <a:lstStyle/>
                    <a:p>
                      <a:pPr algn="l"/>
                      <a:r>
                        <a:rPr lang="lt-LT" dirty="0"/>
                        <a:t>20.</a:t>
                      </a:r>
                    </a:p>
                  </a:txBody>
                  <a:tcPr anchor="ctr"/>
                </a:tc>
                <a:tc>
                  <a:txBody>
                    <a:bodyPr/>
                    <a:lstStyle/>
                    <a:p>
                      <a:pPr algn="l">
                        <a:lnSpc>
                          <a:spcPct val="107000"/>
                        </a:lnSpc>
                        <a:spcAft>
                          <a:spcPts val="800"/>
                        </a:spcAft>
                      </a:pPr>
                      <a:r>
                        <a:rPr lang="lt-LT" sz="1600" b="1" dirty="0">
                          <a:solidFill>
                            <a:srgbClr val="000000"/>
                          </a:solidFill>
                          <a:effectLst/>
                          <a:latin typeface="Trebuchet MS" panose="020B0603020202020204" pitchFamily="34" charset="0"/>
                          <a:ea typeface="Times New Roman" panose="02020603050405020304" pitchFamily="18" charset="0"/>
                        </a:rPr>
                        <a:t>Mokinių, turinčių aukštą bendrą (</a:t>
                      </a:r>
                      <a:r>
                        <a:rPr lang="lt-LT" sz="1600" b="1" dirty="0" err="1">
                          <a:solidFill>
                            <a:srgbClr val="000000"/>
                          </a:solidFill>
                          <a:effectLst/>
                          <a:latin typeface="Trebuchet MS" panose="020B0603020202020204" pitchFamily="34" charset="0"/>
                          <a:ea typeface="Times New Roman" panose="02020603050405020304" pitchFamily="18" charset="0"/>
                        </a:rPr>
                        <a:t>KPI+kpi</a:t>
                      </a:r>
                      <a:r>
                        <a:rPr lang="lt-LT" sz="1600" b="1" dirty="0">
                          <a:solidFill>
                            <a:srgbClr val="000000"/>
                          </a:solidFill>
                          <a:effectLst/>
                          <a:latin typeface="Trebuchet MS" panose="020B0603020202020204" pitchFamily="34" charset="0"/>
                          <a:ea typeface="Times New Roman" panose="02020603050405020304" pitchFamily="18" charset="0"/>
                        </a:rPr>
                        <a:t>) indeksą, dalis (%)</a:t>
                      </a:r>
                      <a:endParaRPr lang="lt-LT" sz="1600" dirty="0">
                        <a:effectLst/>
                        <a:latin typeface="Trebuchet MS" panose="020B0603020202020204" pitchFamily="34"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0</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0,00</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0,01</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NA</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1660959863"/>
                  </a:ext>
                </a:extLst>
              </a:tr>
              <a:tr h="613838">
                <a:tc>
                  <a:txBody>
                    <a:bodyPr/>
                    <a:lstStyle/>
                    <a:p>
                      <a:pPr algn="l"/>
                      <a:r>
                        <a:rPr lang="lt-LT" dirty="0"/>
                        <a:t>21.</a:t>
                      </a:r>
                    </a:p>
                  </a:txBody>
                  <a:tcPr anchor="ctr"/>
                </a:tc>
                <a:tc>
                  <a:txBody>
                    <a:bodyPr/>
                    <a:lstStyle/>
                    <a:p>
                      <a:pPr algn="l">
                        <a:lnSpc>
                          <a:spcPct val="107000"/>
                        </a:lnSpc>
                        <a:spcAft>
                          <a:spcPts val="800"/>
                        </a:spcAft>
                      </a:pPr>
                      <a:r>
                        <a:rPr lang="lt-LT" sz="1600" b="1" dirty="0">
                          <a:solidFill>
                            <a:srgbClr val="000000"/>
                          </a:solidFill>
                          <a:effectLst/>
                          <a:latin typeface="Trebuchet MS" panose="020B0603020202020204" pitchFamily="34" charset="0"/>
                          <a:ea typeface="Times New Roman" panose="02020603050405020304" pitchFamily="18" charset="0"/>
                        </a:rPr>
                        <a:t>Mokinių, turinčių labai aukštą bendrą (</a:t>
                      </a:r>
                      <a:r>
                        <a:rPr lang="lt-LT" sz="1600" b="1" dirty="0" err="1">
                          <a:solidFill>
                            <a:srgbClr val="000000"/>
                          </a:solidFill>
                          <a:effectLst/>
                          <a:latin typeface="Trebuchet MS" panose="020B0603020202020204" pitchFamily="34" charset="0"/>
                          <a:ea typeface="Times New Roman" panose="02020603050405020304" pitchFamily="18" charset="0"/>
                        </a:rPr>
                        <a:t>KPI+kpi</a:t>
                      </a:r>
                      <a:r>
                        <a:rPr lang="lt-LT" sz="1600" b="1" dirty="0">
                          <a:solidFill>
                            <a:srgbClr val="000000"/>
                          </a:solidFill>
                          <a:effectLst/>
                          <a:latin typeface="Trebuchet MS" panose="020B0603020202020204" pitchFamily="34" charset="0"/>
                          <a:ea typeface="Times New Roman" panose="02020603050405020304" pitchFamily="18" charset="0"/>
                        </a:rPr>
                        <a:t>) indeksą, dalis (%)</a:t>
                      </a:r>
                      <a:endParaRPr lang="lt-LT" sz="1600" dirty="0">
                        <a:effectLst/>
                        <a:latin typeface="Trebuchet MS" panose="020B0603020202020204" pitchFamily="34"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2</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1,47</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0,35</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dirty="0">
                          <a:solidFill>
                            <a:srgbClr val="000000"/>
                          </a:solidFill>
                          <a:effectLst/>
                          <a:latin typeface="Times New Roman" panose="02020603050405020304" pitchFamily="18" charset="0"/>
                          <a:ea typeface="Times New Roman" panose="02020603050405020304" pitchFamily="18" charset="0"/>
                        </a:rPr>
                        <a:t>NA</a:t>
                      </a:r>
                      <a:endParaRPr lang="en-GB" sz="1600" b="1" dirty="0">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2755515854"/>
                  </a:ext>
                </a:extLst>
              </a:tr>
            </a:tbl>
          </a:graphicData>
        </a:graphic>
      </p:graphicFrame>
      <p:pic>
        <p:nvPicPr>
          <p:cNvPr id="5" name="Paveikslėlis 4">
            <a:extLst>
              <a:ext uri="{FF2B5EF4-FFF2-40B4-BE49-F238E27FC236}">
                <a16:creationId xmlns:a16="http://schemas.microsoft.com/office/drawing/2014/main" id="{56B10E2E-7D46-4AD2-8185-4F9DFB56DA87}"/>
              </a:ext>
            </a:extLst>
          </p:cNvPr>
          <p:cNvPicPr>
            <a:picLocks noChangeAspect="1"/>
          </p:cNvPicPr>
          <p:nvPr/>
        </p:nvPicPr>
        <p:blipFill>
          <a:blip r:embed="rId2">
            <a:lum contrast="20000"/>
          </a:blip>
          <a:stretch>
            <a:fillRect/>
          </a:stretch>
        </p:blipFill>
        <p:spPr>
          <a:xfrm>
            <a:off x="3769251" y="5961075"/>
            <a:ext cx="3425337" cy="7875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Рисунок 5">
            <a:extLst>
              <a:ext uri="{FF2B5EF4-FFF2-40B4-BE49-F238E27FC236}">
                <a16:creationId xmlns:a16="http://schemas.microsoft.com/office/drawing/2014/main" id="{FA4D4EDE-6B9A-4CCC-8543-5A7842D61253}"/>
              </a:ext>
            </a:extLst>
          </p:cNvPr>
          <p:cNvPicPr>
            <a:picLocks noChangeAspect="1"/>
          </p:cNvPicPr>
          <p:nvPr/>
        </p:nvPicPr>
        <p:blipFill>
          <a:blip r:embed="rId3"/>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4064229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054D99B-C8DB-4B8B-8851-5DD9602D053A}"/>
              </a:ext>
            </a:extLst>
          </p:cNvPr>
          <p:cNvSpPr>
            <a:spLocks noGrp="1"/>
          </p:cNvSpPr>
          <p:nvPr>
            <p:ph type="title"/>
          </p:nvPr>
        </p:nvSpPr>
        <p:spPr>
          <a:xfrm>
            <a:off x="737369" y="2108200"/>
            <a:ext cx="10079951" cy="1320800"/>
          </a:xfrm>
        </p:spPr>
        <p:txBody>
          <a:bodyPr>
            <a:noAutofit/>
          </a:bodyPr>
          <a:lstStyle/>
          <a:p>
            <a:pPr algn="ctr"/>
            <a:r>
              <a:rPr lang="lt-LT" sz="4800" dirty="0">
                <a:solidFill>
                  <a:schemeClr val="accent2">
                    <a:lumMod val="50000"/>
                  </a:schemeClr>
                </a:solidFill>
              </a:rPr>
              <a:t>Klaipėdos lopšelio- darželio „Pakalnutė“ vaikų sveikatos analizė</a:t>
            </a:r>
          </a:p>
        </p:txBody>
      </p:sp>
      <p:pic>
        <p:nvPicPr>
          <p:cNvPr id="3" name="Paveikslėlis 2">
            <a:extLst>
              <a:ext uri="{FF2B5EF4-FFF2-40B4-BE49-F238E27FC236}">
                <a16:creationId xmlns:a16="http://schemas.microsoft.com/office/drawing/2014/main" id="{B060BD7E-DC17-4DA5-A3BA-06ADCA8D130E}"/>
              </a:ext>
            </a:extLst>
          </p:cNvPr>
          <p:cNvPicPr>
            <a:picLocks noChangeAspect="1"/>
          </p:cNvPicPr>
          <p:nvPr/>
        </p:nvPicPr>
        <p:blipFill>
          <a:blip r:embed="rId2">
            <a:lum contrast="20000"/>
          </a:blip>
          <a:stretch>
            <a:fillRect/>
          </a:stretch>
        </p:blipFill>
        <p:spPr>
          <a:xfrm>
            <a:off x="3769251" y="5825232"/>
            <a:ext cx="4016188" cy="9233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Рисунок 3">
            <a:extLst>
              <a:ext uri="{FF2B5EF4-FFF2-40B4-BE49-F238E27FC236}">
                <a16:creationId xmlns:a16="http://schemas.microsoft.com/office/drawing/2014/main" id="{FFAD5188-09F7-49B5-AACA-2A1917635052}"/>
              </a:ext>
            </a:extLst>
          </p:cNvPr>
          <p:cNvPicPr>
            <a:picLocks noChangeAspect="1"/>
          </p:cNvPicPr>
          <p:nvPr/>
        </p:nvPicPr>
        <p:blipFill>
          <a:blip r:embed="rId3"/>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2703943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CA5D6EF-1939-4A09-A4DA-83D37D6552EA}"/>
              </a:ext>
            </a:extLst>
          </p:cNvPr>
          <p:cNvSpPr>
            <a:spLocks noGrp="1"/>
          </p:cNvSpPr>
          <p:nvPr>
            <p:ph type="title"/>
          </p:nvPr>
        </p:nvSpPr>
        <p:spPr>
          <a:xfrm>
            <a:off x="282633" y="609600"/>
            <a:ext cx="8991369" cy="1320800"/>
          </a:xfrm>
        </p:spPr>
        <p:txBody>
          <a:bodyPr/>
          <a:lstStyle/>
          <a:p>
            <a:r>
              <a:rPr lang="lt-LT" dirty="0"/>
              <a:t>Sveikatą pasitikrinę vaikai (</a:t>
            </a:r>
            <a:r>
              <a:rPr lang="en-US" dirty="0"/>
              <a:t>%</a:t>
            </a:r>
            <a:r>
              <a:rPr lang="lt-LT" dirty="0"/>
              <a:t>) (1)</a:t>
            </a:r>
          </a:p>
        </p:txBody>
      </p:sp>
      <p:graphicFrame>
        <p:nvGraphicFramePr>
          <p:cNvPr id="4" name="Turinio vietos rezervavimo ženklas 3">
            <a:extLst>
              <a:ext uri="{FF2B5EF4-FFF2-40B4-BE49-F238E27FC236}">
                <a16:creationId xmlns:a16="http://schemas.microsoft.com/office/drawing/2014/main" id="{2EFD65DE-6ED9-47F5-96CD-E782B12F59E1}"/>
              </a:ext>
            </a:extLst>
          </p:cNvPr>
          <p:cNvGraphicFramePr>
            <a:graphicFrameLocks noGrp="1"/>
          </p:cNvGraphicFramePr>
          <p:nvPr>
            <p:ph idx="1"/>
            <p:extLst>
              <p:ext uri="{D42A27DB-BD31-4B8C-83A1-F6EECF244321}">
                <p14:modId xmlns:p14="http://schemas.microsoft.com/office/powerpoint/2010/main" val="2668014511"/>
              </p:ext>
            </p:extLst>
          </p:nvPr>
        </p:nvGraphicFramePr>
        <p:xfrm>
          <a:off x="282575" y="1489074"/>
          <a:ext cx="10091738" cy="4336157"/>
        </p:xfrm>
        <a:graphic>
          <a:graphicData uri="http://schemas.openxmlformats.org/drawingml/2006/chart">
            <c:chart xmlns:c="http://schemas.openxmlformats.org/drawingml/2006/chart" xmlns:r="http://schemas.openxmlformats.org/officeDocument/2006/relationships" r:id="rId2"/>
          </a:graphicData>
        </a:graphic>
      </p:graphicFrame>
      <p:pic>
        <p:nvPicPr>
          <p:cNvPr id="5" name="Paveikslėlis 4">
            <a:extLst>
              <a:ext uri="{FF2B5EF4-FFF2-40B4-BE49-F238E27FC236}">
                <a16:creationId xmlns:a16="http://schemas.microsoft.com/office/drawing/2014/main" id="{DB92234B-D64E-4431-B371-3E78B1ADFBA6}"/>
              </a:ext>
            </a:extLst>
          </p:cNvPr>
          <p:cNvPicPr>
            <a:picLocks noChangeAspect="1"/>
          </p:cNvPicPr>
          <p:nvPr/>
        </p:nvPicPr>
        <p:blipFill>
          <a:blip r:embed="rId3">
            <a:lum contrast="20000"/>
          </a:blip>
          <a:stretch>
            <a:fillRect/>
          </a:stretch>
        </p:blipFill>
        <p:spPr>
          <a:xfrm>
            <a:off x="3769251" y="5825232"/>
            <a:ext cx="4016188" cy="9233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Рисунок 5">
            <a:extLst>
              <a:ext uri="{FF2B5EF4-FFF2-40B4-BE49-F238E27FC236}">
                <a16:creationId xmlns:a16="http://schemas.microsoft.com/office/drawing/2014/main" id="{D799C488-50F7-454D-B21B-7A46219AD7FE}"/>
              </a:ext>
            </a:extLst>
          </p:cNvPr>
          <p:cNvPicPr>
            <a:picLocks noChangeAspect="1"/>
          </p:cNvPicPr>
          <p:nvPr/>
        </p:nvPicPr>
        <p:blipFill>
          <a:blip r:embed="rId4"/>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2781700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4044072-8156-4B4A-B7EE-299FE004C5E9}"/>
              </a:ext>
            </a:extLst>
          </p:cNvPr>
          <p:cNvSpPr>
            <a:spLocks noGrp="1"/>
          </p:cNvSpPr>
          <p:nvPr>
            <p:ph type="title"/>
          </p:nvPr>
        </p:nvSpPr>
        <p:spPr>
          <a:xfrm>
            <a:off x="315884" y="609600"/>
            <a:ext cx="8958118" cy="1320800"/>
          </a:xfrm>
        </p:spPr>
        <p:txBody>
          <a:bodyPr/>
          <a:lstStyle/>
          <a:p>
            <a:r>
              <a:rPr lang="lt-LT" dirty="0"/>
              <a:t>Sveikatą pasitikrinę vaikai (</a:t>
            </a:r>
            <a:r>
              <a:rPr lang="en-US" dirty="0"/>
              <a:t>%</a:t>
            </a:r>
            <a:r>
              <a:rPr lang="lt-LT" dirty="0"/>
              <a:t>) (1)</a:t>
            </a:r>
          </a:p>
        </p:txBody>
      </p:sp>
      <p:graphicFrame>
        <p:nvGraphicFramePr>
          <p:cNvPr id="4" name="Turinio vietos rezervavimo ženklas 3">
            <a:extLst>
              <a:ext uri="{FF2B5EF4-FFF2-40B4-BE49-F238E27FC236}">
                <a16:creationId xmlns:a16="http://schemas.microsoft.com/office/drawing/2014/main" id="{2DDF753B-019A-4BEC-91A9-F9471FBA78D0}"/>
              </a:ext>
            </a:extLst>
          </p:cNvPr>
          <p:cNvGraphicFramePr>
            <a:graphicFrameLocks noGrp="1"/>
          </p:cNvGraphicFramePr>
          <p:nvPr>
            <p:ph idx="1"/>
            <p:extLst>
              <p:ext uri="{D42A27DB-BD31-4B8C-83A1-F6EECF244321}">
                <p14:modId xmlns:p14="http://schemas.microsoft.com/office/powerpoint/2010/main" val="2930102536"/>
              </p:ext>
            </p:extLst>
          </p:nvPr>
        </p:nvGraphicFramePr>
        <p:xfrm>
          <a:off x="315884" y="1512917"/>
          <a:ext cx="9323879" cy="4312316"/>
        </p:xfrm>
        <a:graphic>
          <a:graphicData uri="http://schemas.openxmlformats.org/drawingml/2006/chart">
            <c:chart xmlns:c="http://schemas.openxmlformats.org/drawingml/2006/chart" xmlns:r="http://schemas.openxmlformats.org/officeDocument/2006/relationships" r:id="rId2"/>
          </a:graphicData>
        </a:graphic>
      </p:graphicFrame>
      <p:pic>
        <p:nvPicPr>
          <p:cNvPr id="5" name="Paveikslėlis 4">
            <a:extLst>
              <a:ext uri="{FF2B5EF4-FFF2-40B4-BE49-F238E27FC236}">
                <a16:creationId xmlns:a16="http://schemas.microsoft.com/office/drawing/2014/main" id="{6326E9BF-DC2B-43B9-9688-3085B62FFCFE}"/>
              </a:ext>
            </a:extLst>
          </p:cNvPr>
          <p:cNvPicPr>
            <a:picLocks noChangeAspect="1"/>
          </p:cNvPicPr>
          <p:nvPr/>
        </p:nvPicPr>
        <p:blipFill>
          <a:blip r:embed="rId3">
            <a:lum contrast="20000"/>
          </a:blip>
          <a:stretch>
            <a:fillRect/>
          </a:stretch>
        </p:blipFill>
        <p:spPr>
          <a:xfrm>
            <a:off x="3769251" y="5825232"/>
            <a:ext cx="4016188" cy="9233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Рисунок 5">
            <a:extLst>
              <a:ext uri="{FF2B5EF4-FFF2-40B4-BE49-F238E27FC236}">
                <a16:creationId xmlns:a16="http://schemas.microsoft.com/office/drawing/2014/main" id="{A7E123E1-3C28-4FD6-8EA7-9A19B5DB20F6}"/>
              </a:ext>
            </a:extLst>
          </p:cNvPr>
          <p:cNvPicPr>
            <a:picLocks noChangeAspect="1"/>
          </p:cNvPicPr>
          <p:nvPr/>
        </p:nvPicPr>
        <p:blipFill>
          <a:blip r:embed="rId4"/>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1761033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D315256-D1EE-4294-BCA4-DA9C1F56A751}"/>
              </a:ext>
            </a:extLst>
          </p:cNvPr>
          <p:cNvSpPr>
            <a:spLocks noGrp="1"/>
          </p:cNvSpPr>
          <p:nvPr>
            <p:ph type="title"/>
          </p:nvPr>
        </p:nvSpPr>
        <p:spPr>
          <a:xfrm>
            <a:off x="332509" y="609600"/>
            <a:ext cx="8941493" cy="1320800"/>
          </a:xfrm>
        </p:spPr>
        <p:txBody>
          <a:bodyPr/>
          <a:lstStyle/>
          <a:p>
            <a:r>
              <a:rPr lang="lt-LT" sz="3600" b="1" i="0" u="none" strike="noStrike" baseline="0" dirty="0"/>
              <a:t>Vaikų dalyvavimas ugdymo veikloje (</a:t>
            </a:r>
            <a:r>
              <a:rPr lang="en-US" sz="3600" b="1" i="0" u="none" strike="noStrike" baseline="0" dirty="0"/>
              <a:t>%</a:t>
            </a:r>
            <a:r>
              <a:rPr lang="lt-LT" sz="3600" b="1" i="0" u="none" strike="noStrike" baseline="0" dirty="0"/>
              <a:t>)</a:t>
            </a:r>
            <a:br>
              <a:rPr lang="en-US" dirty="0"/>
            </a:br>
            <a:endParaRPr lang="lt-LT" dirty="0"/>
          </a:p>
        </p:txBody>
      </p:sp>
      <p:graphicFrame>
        <p:nvGraphicFramePr>
          <p:cNvPr id="4" name="Turinio vietos rezervavimo ženklas 3">
            <a:extLst>
              <a:ext uri="{FF2B5EF4-FFF2-40B4-BE49-F238E27FC236}">
                <a16:creationId xmlns:a16="http://schemas.microsoft.com/office/drawing/2014/main" id="{81968CFD-EEE0-4923-998E-5845F1BF4AD0}"/>
              </a:ext>
            </a:extLst>
          </p:cNvPr>
          <p:cNvGraphicFramePr>
            <a:graphicFrameLocks noGrp="1"/>
          </p:cNvGraphicFramePr>
          <p:nvPr>
            <p:ph idx="1"/>
            <p:extLst>
              <p:ext uri="{D42A27DB-BD31-4B8C-83A1-F6EECF244321}">
                <p14:modId xmlns:p14="http://schemas.microsoft.com/office/powerpoint/2010/main" val="3052156078"/>
              </p:ext>
            </p:extLst>
          </p:nvPr>
        </p:nvGraphicFramePr>
        <p:xfrm>
          <a:off x="615142" y="1328348"/>
          <a:ext cx="9642763" cy="4496884"/>
        </p:xfrm>
        <a:graphic>
          <a:graphicData uri="http://schemas.openxmlformats.org/drawingml/2006/chart">
            <c:chart xmlns:c="http://schemas.openxmlformats.org/drawingml/2006/chart" xmlns:r="http://schemas.openxmlformats.org/officeDocument/2006/relationships" r:id="rId2"/>
          </a:graphicData>
        </a:graphic>
      </p:graphicFrame>
      <p:pic>
        <p:nvPicPr>
          <p:cNvPr id="5" name="Paveikslėlis 4">
            <a:extLst>
              <a:ext uri="{FF2B5EF4-FFF2-40B4-BE49-F238E27FC236}">
                <a16:creationId xmlns:a16="http://schemas.microsoft.com/office/drawing/2014/main" id="{B0706E3D-5995-4118-BC93-79988B384F68}"/>
              </a:ext>
            </a:extLst>
          </p:cNvPr>
          <p:cNvPicPr>
            <a:picLocks noChangeAspect="1"/>
          </p:cNvPicPr>
          <p:nvPr/>
        </p:nvPicPr>
        <p:blipFill>
          <a:blip r:embed="rId3">
            <a:lum contrast="20000"/>
          </a:blip>
          <a:stretch>
            <a:fillRect/>
          </a:stretch>
        </p:blipFill>
        <p:spPr>
          <a:xfrm>
            <a:off x="3769251" y="5825232"/>
            <a:ext cx="4016188" cy="9233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Рисунок 5">
            <a:extLst>
              <a:ext uri="{FF2B5EF4-FFF2-40B4-BE49-F238E27FC236}">
                <a16:creationId xmlns:a16="http://schemas.microsoft.com/office/drawing/2014/main" id="{D615E9F4-6956-409A-8BAD-BD9B55514412}"/>
              </a:ext>
            </a:extLst>
          </p:cNvPr>
          <p:cNvPicPr>
            <a:picLocks noChangeAspect="1"/>
          </p:cNvPicPr>
          <p:nvPr/>
        </p:nvPicPr>
        <p:blipFill>
          <a:blip r:embed="rId4"/>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2994909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035DBB5-85E7-4A1F-AB1D-76E0C5F52772}"/>
              </a:ext>
            </a:extLst>
          </p:cNvPr>
          <p:cNvSpPr>
            <a:spLocks noGrp="1"/>
          </p:cNvSpPr>
          <p:nvPr>
            <p:ph type="title"/>
          </p:nvPr>
        </p:nvSpPr>
        <p:spPr>
          <a:xfrm>
            <a:off x="315883" y="609600"/>
            <a:ext cx="11405062" cy="1320800"/>
          </a:xfrm>
        </p:spPr>
        <p:txBody>
          <a:bodyPr>
            <a:normAutofit/>
          </a:bodyPr>
          <a:lstStyle/>
          <a:p>
            <a:r>
              <a:rPr lang="lt-LT" dirty="0"/>
              <a:t>Vaikų, priskiriamų pagrindinei</a:t>
            </a:r>
            <a:br>
              <a:rPr lang="lt-LT" dirty="0"/>
            </a:br>
            <a:r>
              <a:rPr lang="lt-LT" dirty="0"/>
              <a:t>fizinio ugdymo grupei, dalis (%)</a:t>
            </a:r>
          </a:p>
        </p:txBody>
      </p:sp>
      <p:graphicFrame>
        <p:nvGraphicFramePr>
          <p:cNvPr id="6" name="Turinio vietos rezervavimo ženklas 5">
            <a:extLst>
              <a:ext uri="{FF2B5EF4-FFF2-40B4-BE49-F238E27FC236}">
                <a16:creationId xmlns:a16="http://schemas.microsoft.com/office/drawing/2014/main" id="{0E3E8389-017B-4912-943C-4A318DBB9334}"/>
              </a:ext>
            </a:extLst>
          </p:cNvPr>
          <p:cNvGraphicFramePr>
            <a:graphicFrameLocks noGrp="1"/>
          </p:cNvGraphicFramePr>
          <p:nvPr>
            <p:ph idx="1"/>
            <p:extLst>
              <p:ext uri="{D42A27DB-BD31-4B8C-83A1-F6EECF244321}">
                <p14:modId xmlns:p14="http://schemas.microsoft.com/office/powerpoint/2010/main" val="416930440"/>
              </p:ext>
            </p:extLst>
          </p:nvPr>
        </p:nvGraphicFramePr>
        <p:xfrm>
          <a:off x="1479189" y="2210465"/>
          <a:ext cx="8596312" cy="3881437"/>
        </p:xfrm>
        <a:graphic>
          <a:graphicData uri="http://schemas.openxmlformats.org/drawingml/2006/chart">
            <c:chart xmlns:c="http://schemas.openxmlformats.org/drawingml/2006/chart" xmlns:r="http://schemas.openxmlformats.org/officeDocument/2006/relationships" r:id="rId2"/>
          </a:graphicData>
        </a:graphic>
      </p:graphicFrame>
      <p:pic>
        <p:nvPicPr>
          <p:cNvPr id="7" name="Paveikslėlis 6">
            <a:extLst>
              <a:ext uri="{FF2B5EF4-FFF2-40B4-BE49-F238E27FC236}">
                <a16:creationId xmlns:a16="http://schemas.microsoft.com/office/drawing/2014/main" id="{FABD89F2-CF38-4BE4-AC77-04461ADDF307}"/>
              </a:ext>
            </a:extLst>
          </p:cNvPr>
          <p:cNvPicPr>
            <a:picLocks noChangeAspect="1"/>
          </p:cNvPicPr>
          <p:nvPr/>
        </p:nvPicPr>
        <p:blipFill>
          <a:blip r:embed="rId3">
            <a:lum contrast="20000"/>
          </a:blip>
          <a:stretch>
            <a:fillRect/>
          </a:stretch>
        </p:blipFill>
        <p:spPr>
          <a:xfrm>
            <a:off x="3769251" y="5825232"/>
            <a:ext cx="4016188" cy="9233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a:extLst>
              <a:ext uri="{FF2B5EF4-FFF2-40B4-BE49-F238E27FC236}">
                <a16:creationId xmlns:a16="http://schemas.microsoft.com/office/drawing/2014/main" id="{79609CA3-EC17-4B1A-864B-F4E3BF603A47}"/>
              </a:ext>
            </a:extLst>
          </p:cNvPr>
          <p:cNvPicPr>
            <a:picLocks noChangeAspect="1"/>
          </p:cNvPicPr>
          <p:nvPr/>
        </p:nvPicPr>
        <p:blipFill>
          <a:blip r:embed="rId4"/>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3709741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4C8FD5B-5AD1-4168-9B8C-B7F531F7888E}"/>
              </a:ext>
            </a:extLst>
          </p:cNvPr>
          <p:cNvSpPr>
            <a:spLocks noGrp="1"/>
          </p:cNvSpPr>
          <p:nvPr>
            <p:ph type="title"/>
          </p:nvPr>
        </p:nvSpPr>
        <p:spPr>
          <a:xfrm>
            <a:off x="299258" y="609600"/>
            <a:ext cx="8974744" cy="1320800"/>
          </a:xfrm>
        </p:spPr>
        <p:txBody>
          <a:bodyPr/>
          <a:lstStyle/>
          <a:p>
            <a:r>
              <a:rPr lang="lt-LT" dirty="0"/>
              <a:t>KMI įvertinimas (</a:t>
            </a:r>
            <a:r>
              <a:rPr lang="en-US" dirty="0"/>
              <a:t>%</a:t>
            </a:r>
            <a:r>
              <a:rPr lang="lt-LT" dirty="0"/>
              <a:t>)</a:t>
            </a:r>
          </a:p>
        </p:txBody>
      </p:sp>
      <p:graphicFrame>
        <p:nvGraphicFramePr>
          <p:cNvPr id="4" name="Turinio vietos rezervavimo ženklas 3">
            <a:extLst>
              <a:ext uri="{FF2B5EF4-FFF2-40B4-BE49-F238E27FC236}">
                <a16:creationId xmlns:a16="http://schemas.microsoft.com/office/drawing/2014/main" id="{D6EFD9C7-9982-46C2-8FB3-B83592B3AAE8}"/>
              </a:ext>
            </a:extLst>
          </p:cNvPr>
          <p:cNvGraphicFramePr>
            <a:graphicFrameLocks noGrp="1"/>
          </p:cNvGraphicFramePr>
          <p:nvPr>
            <p:ph idx="1"/>
            <p:extLst>
              <p:ext uri="{D42A27DB-BD31-4B8C-83A1-F6EECF244321}">
                <p14:modId xmlns:p14="http://schemas.microsoft.com/office/powerpoint/2010/main" val="1502958776"/>
              </p:ext>
            </p:extLst>
          </p:nvPr>
        </p:nvGraphicFramePr>
        <p:xfrm>
          <a:off x="677863" y="1396538"/>
          <a:ext cx="9663170" cy="4472247"/>
        </p:xfrm>
        <a:graphic>
          <a:graphicData uri="http://schemas.openxmlformats.org/drawingml/2006/chart">
            <c:chart xmlns:c="http://schemas.openxmlformats.org/drawingml/2006/chart" xmlns:r="http://schemas.openxmlformats.org/officeDocument/2006/relationships" r:id="rId2"/>
          </a:graphicData>
        </a:graphic>
      </p:graphicFrame>
      <p:pic>
        <p:nvPicPr>
          <p:cNvPr id="5" name="Paveikslėlis 4">
            <a:extLst>
              <a:ext uri="{FF2B5EF4-FFF2-40B4-BE49-F238E27FC236}">
                <a16:creationId xmlns:a16="http://schemas.microsoft.com/office/drawing/2014/main" id="{21B465E0-4355-4475-8835-E6F552994A62}"/>
              </a:ext>
            </a:extLst>
          </p:cNvPr>
          <p:cNvPicPr>
            <a:picLocks noChangeAspect="1"/>
          </p:cNvPicPr>
          <p:nvPr/>
        </p:nvPicPr>
        <p:blipFill>
          <a:blip r:embed="rId3">
            <a:lum contrast="20000"/>
          </a:blip>
          <a:stretch>
            <a:fillRect/>
          </a:stretch>
        </p:blipFill>
        <p:spPr>
          <a:xfrm>
            <a:off x="3769251" y="5825232"/>
            <a:ext cx="4016188" cy="9233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Рисунок 5">
            <a:extLst>
              <a:ext uri="{FF2B5EF4-FFF2-40B4-BE49-F238E27FC236}">
                <a16:creationId xmlns:a16="http://schemas.microsoft.com/office/drawing/2014/main" id="{A33A41C4-3A45-49A1-B519-C2541E818810}"/>
              </a:ext>
            </a:extLst>
          </p:cNvPr>
          <p:cNvPicPr>
            <a:picLocks noChangeAspect="1"/>
          </p:cNvPicPr>
          <p:nvPr/>
        </p:nvPicPr>
        <p:blipFill>
          <a:blip r:embed="rId4"/>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2594451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5ABA971-CF30-43DA-A353-3D940FB3470A}"/>
              </a:ext>
            </a:extLst>
          </p:cNvPr>
          <p:cNvSpPr>
            <a:spLocks noGrp="1"/>
          </p:cNvSpPr>
          <p:nvPr>
            <p:ph type="title"/>
          </p:nvPr>
        </p:nvSpPr>
        <p:spPr>
          <a:xfrm>
            <a:off x="382385" y="609600"/>
            <a:ext cx="8891617" cy="1320800"/>
          </a:xfrm>
        </p:spPr>
        <p:txBody>
          <a:bodyPr/>
          <a:lstStyle/>
          <a:p>
            <a:r>
              <a:rPr lang="lt-LT" dirty="0"/>
              <a:t>Vaikų dantų būklė (pagal KPI indeksą) (1)</a:t>
            </a:r>
          </a:p>
        </p:txBody>
      </p:sp>
      <p:sp>
        <p:nvSpPr>
          <p:cNvPr id="3" name="Turinio vietos rezervavimo ženklas 2">
            <a:extLst>
              <a:ext uri="{FF2B5EF4-FFF2-40B4-BE49-F238E27FC236}">
                <a16:creationId xmlns:a16="http://schemas.microsoft.com/office/drawing/2014/main" id="{5E03B8BB-D810-44CC-8C11-F214FAD28564}"/>
              </a:ext>
            </a:extLst>
          </p:cNvPr>
          <p:cNvSpPr>
            <a:spLocks noGrp="1"/>
          </p:cNvSpPr>
          <p:nvPr>
            <p:ph idx="1"/>
          </p:nvPr>
        </p:nvSpPr>
        <p:spPr>
          <a:xfrm>
            <a:off x="677334" y="1628574"/>
            <a:ext cx="8596668" cy="3880773"/>
          </a:xfrm>
        </p:spPr>
        <p:txBody>
          <a:bodyPr>
            <a:normAutofit/>
          </a:bodyPr>
          <a:lstStyle/>
          <a:p>
            <a:pPr algn="just">
              <a:lnSpc>
                <a:spcPct val="150000"/>
              </a:lnSpc>
            </a:pPr>
            <a:r>
              <a:rPr lang="lt-LT" sz="2400" dirty="0">
                <a:effectLst/>
                <a:latin typeface="Trebuchet MS" panose="020B0603020202020204" pitchFamily="34" charset="0"/>
              </a:rPr>
              <a:t>KPI (</a:t>
            </a:r>
            <a:r>
              <a:rPr lang="lt-LT" sz="2400" dirty="0" err="1">
                <a:effectLst/>
                <a:latin typeface="Trebuchet MS" panose="020B0603020202020204" pitchFamily="34" charset="0"/>
              </a:rPr>
              <a:t>kpi</a:t>
            </a:r>
            <a:r>
              <a:rPr lang="lt-LT" sz="2400" dirty="0">
                <a:effectLst/>
                <a:latin typeface="Trebuchet MS" panose="020B0603020202020204" pitchFamily="34" charset="0"/>
              </a:rPr>
              <a:t>) indeksas tai -dantų ėduonies intensyvumo rodiklis, kuris rodo, kiek ėduonies pažeistų dantų tenka vienam gyventojui. Ėduonies pažeisti dantys gali būti: negydyti, plombuoti ir išrauti dėl karieso. Todėl ėduonies intensyvumui išreikšti yra naudojamas KPI (</a:t>
            </a:r>
            <a:r>
              <a:rPr lang="lt-LT" sz="2400" dirty="0" err="1">
                <a:effectLst/>
                <a:latin typeface="Trebuchet MS" panose="020B0603020202020204" pitchFamily="34" charset="0"/>
              </a:rPr>
              <a:t>kpi</a:t>
            </a:r>
            <a:r>
              <a:rPr lang="lt-LT" sz="2400" dirty="0">
                <a:effectLst/>
                <a:latin typeface="Trebuchet MS" panose="020B0603020202020204" pitchFamily="34" charset="0"/>
              </a:rPr>
              <a:t>) indeksas, rodantis K– </a:t>
            </a:r>
            <a:r>
              <a:rPr lang="lt-LT" sz="2400" dirty="0" err="1">
                <a:effectLst/>
                <a:latin typeface="Trebuchet MS" panose="020B0603020202020204" pitchFamily="34" charset="0"/>
              </a:rPr>
              <a:t>kariozinių</a:t>
            </a:r>
            <a:r>
              <a:rPr lang="lt-LT" sz="2400" dirty="0">
                <a:effectLst/>
                <a:latin typeface="Trebuchet MS" panose="020B0603020202020204" pitchFamily="34" charset="0"/>
              </a:rPr>
              <a:t>, P– plombuotų ir I– dėl karieso išrautų dantų skaičių, tenkantį vienam asmeniui. </a:t>
            </a:r>
            <a:endParaRPr lang="lt-LT" sz="2400" dirty="0">
              <a:latin typeface="Trebuchet MS" panose="020B0603020202020204" pitchFamily="34" charset="0"/>
            </a:endParaRPr>
          </a:p>
        </p:txBody>
      </p:sp>
      <p:pic>
        <p:nvPicPr>
          <p:cNvPr id="4" name="Paveikslėlis 3">
            <a:extLst>
              <a:ext uri="{FF2B5EF4-FFF2-40B4-BE49-F238E27FC236}">
                <a16:creationId xmlns:a16="http://schemas.microsoft.com/office/drawing/2014/main" id="{D5074881-4210-4AD3-B524-41117ADC08CD}"/>
              </a:ext>
            </a:extLst>
          </p:cNvPr>
          <p:cNvPicPr>
            <a:picLocks noChangeAspect="1"/>
          </p:cNvPicPr>
          <p:nvPr/>
        </p:nvPicPr>
        <p:blipFill>
          <a:blip r:embed="rId2">
            <a:lum contrast="20000"/>
          </a:blip>
          <a:stretch>
            <a:fillRect/>
          </a:stretch>
        </p:blipFill>
        <p:spPr>
          <a:xfrm>
            <a:off x="3769251" y="5825232"/>
            <a:ext cx="4016188" cy="9233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a:extLst>
              <a:ext uri="{FF2B5EF4-FFF2-40B4-BE49-F238E27FC236}">
                <a16:creationId xmlns:a16="http://schemas.microsoft.com/office/drawing/2014/main" id="{543B5592-FE37-4449-951E-645D009E2278}"/>
              </a:ext>
            </a:extLst>
          </p:cNvPr>
          <p:cNvPicPr>
            <a:picLocks noChangeAspect="1"/>
          </p:cNvPicPr>
          <p:nvPr/>
        </p:nvPicPr>
        <p:blipFill>
          <a:blip r:embed="rId3"/>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4217854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8737445-5804-4A15-A784-D86D260DC6AC}"/>
              </a:ext>
            </a:extLst>
          </p:cNvPr>
          <p:cNvSpPr>
            <a:spLocks noGrp="1"/>
          </p:cNvSpPr>
          <p:nvPr>
            <p:ph type="title"/>
          </p:nvPr>
        </p:nvSpPr>
        <p:spPr/>
        <p:txBody>
          <a:bodyPr/>
          <a:lstStyle/>
          <a:p>
            <a:r>
              <a:rPr lang="lt-LT" dirty="0"/>
              <a:t>Vaikų dantų būklė (pagal KPI indeksą) (2)</a:t>
            </a:r>
          </a:p>
        </p:txBody>
      </p:sp>
      <p:graphicFrame>
        <p:nvGraphicFramePr>
          <p:cNvPr id="4" name="Turinio vietos rezervavimo ženklas 3">
            <a:extLst>
              <a:ext uri="{FF2B5EF4-FFF2-40B4-BE49-F238E27FC236}">
                <a16:creationId xmlns:a16="http://schemas.microsoft.com/office/drawing/2014/main" id="{E0F2B4A9-628C-4132-9A90-80B29A05CB5E}"/>
              </a:ext>
            </a:extLst>
          </p:cNvPr>
          <p:cNvGraphicFramePr>
            <a:graphicFrameLocks noGrp="1"/>
          </p:cNvGraphicFramePr>
          <p:nvPr>
            <p:ph idx="1"/>
            <p:extLst>
              <p:ext uri="{D42A27DB-BD31-4B8C-83A1-F6EECF244321}">
                <p14:modId xmlns:p14="http://schemas.microsoft.com/office/powerpoint/2010/main" val="2548855657"/>
              </p:ext>
            </p:extLst>
          </p:nvPr>
        </p:nvGraphicFramePr>
        <p:xfrm>
          <a:off x="677333" y="1396539"/>
          <a:ext cx="9181561" cy="442869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aveikslėlis 4">
            <a:extLst>
              <a:ext uri="{FF2B5EF4-FFF2-40B4-BE49-F238E27FC236}">
                <a16:creationId xmlns:a16="http://schemas.microsoft.com/office/drawing/2014/main" id="{161C413F-D985-4212-8B9C-3BDD6DA1C19A}"/>
              </a:ext>
            </a:extLst>
          </p:cNvPr>
          <p:cNvPicPr>
            <a:picLocks noChangeAspect="1"/>
          </p:cNvPicPr>
          <p:nvPr/>
        </p:nvPicPr>
        <p:blipFill>
          <a:blip r:embed="rId3">
            <a:lum contrast="20000"/>
          </a:blip>
          <a:stretch>
            <a:fillRect/>
          </a:stretch>
        </p:blipFill>
        <p:spPr>
          <a:xfrm>
            <a:off x="3769251" y="5825232"/>
            <a:ext cx="4016188" cy="9233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Рисунок 5">
            <a:extLst>
              <a:ext uri="{FF2B5EF4-FFF2-40B4-BE49-F238E27FC236}">
                <a16:creationId xmlns:a16="http://schemas.microsoft.com/office/drawing/2014/main" id="{A320D28D-F464-445F-ACA0-E7E02777FDA6}"/>
              </a:ext>
            </a:extLst>
          </p:cNvPr>
          <p:cNvPicPr>
            <a:picLocks noChangeAspect="1"/>
          </p:cNvPicPr>
          <p:nvPr/>
        </p:nvPicPr>
        <p:blipFill>
          <a:blip r:embed="rId4"/>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888692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A63C350-FF83-4032-AF16-2B784B30987D}"/>
              </a:ext>
            </a:extLst>
          </p:cNvPr>
          <p:cNvSpPr>
            <a:spLocks noGrp="1"/>
          </p:cNvSpPr>
          <p:nvPr>
            <p:ph type="title"/>
          </p:nvPr>
        </p:nvSpPr>
        <p:spPr>
          <a:xfrm>
            <a:off x="415637" y="1470152"/>
            <a:ext cx="9626138" cy="1826581"/>
          </a:xfrm>
        </p:spPr>
        <p:txBody>
          <a:bodyPr>
            <a:normAutofit/>
          </a:bodyPr>
          <a:lstStyle/>
          <a:p>
            <a:r>
              <a:rPr lang="lt-LT" sz="4800" dirty="0"/>
              <a:t>Statistinės informacijos šaltinis:</a:t>
            </a:r>
          </a:p>
        </p:txBody>
      </p:sp>
      <p:sp>
        <p:nvSpPr>
          <p:cNvPr id="3" name="Teksto vietos rezervavimo ženklas 2">
            <a:extLst>
              <a:ext uri="{FF2B5EF4-FFF2-40B4-BE49-F238E27FC236}">
                <a16:creationId xmlns:a16="http://schemas.microsoft.com/office/drawing/2014/main" id="{3AC4BA12-4C99-4B12-979D-865FF2256F5A}"/>
              </a:ext>
            </a:extLst>
          </p:cNvPr>
          <p:cNvSpPr>
            <a:spLocks noGrp="1"/>
          </p:cNvSpPr>
          <p:nvPr>
            <p:ph type="body" idx="1"/>
          </p:nvPr>
        </p:nvSpPr>
        <p:spPr>
          <a:xfrm>
            <a:off x="-216132" y="3561268"/>
            <a:ext cx="10141527" cy="1224960"/>
          </a:xfrm>
        </p:spPr>
        <p:txBody>
          <a:bodyPr>
            <a:noAutofit/>
          </a:bodyPr>
          <a:lstStyle/>
          <a:p>
            <a:pPr algn="ctr"/>
            <a:r>
              <a:rPr lang="lt-LT" sz="3200" dirty="0"/>
              <a:t>Vaikų sveikatos stebėsenos informacinė Sistema</a:t>
            </a:r>
            <a:r>
              <a:rPr lang="en-US" sz="3200" dirty="0"/>
              <a:t> </a:t>
            </a:r>
            <a:r>
              <a:rPr lang="lt-LT" sz="3200" dirty="0"/>
              <a:t>(VSSIS</a:t>
            </a:r>
            <a:r>
              <a:rPr lang="en-US" sz="3200" dirty="0"/>
              <a:t>)</a:t>
            </a:r>
            <a:endParaRPr lang="lt-LT" sz="3200" dirty="0"/>
          </a:p>
        </p:txBody>
      </p:sp>
      <p:pic>
        <p:nvPicPr>
          <p:cNvPr id="4" name="Paveikslėlis 3">
            <a:extLst>
              <a:ext uri="{FF2B5EF4-FFF2-40B4-BE49-F238E27FC236}">
                <a16:creationId xmlns:a16="http://schemas.microsoft.com/office/drawing/2014/main" id="{ABD7DE4B-AE0F-468E-930D-B98A91A6DA44}"/>
              </a:ext>
            </a:extLst>
          </p:cNvPr>
          <p:cNvPicPr>
            <a:picLocks noChangeAspect="1"/>
          </p:cNvPicPr>
          <p:nvPr/>
        </p:nvPicPr>
        <p:blipFill>
          <a:blip r:embed="rId2">
            <a:lum contrast="20000"/>
          </a:blip>
          <a:stretch>
            <a:fillRect/>
          </a:stretch>
        </p:blipFill>
        <p:spPr>
          <a:xfrm>
            <a:off x="3769251" y="5825232"/>
            <a:ext cx="4016188" cy="9233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a:extLst>
              <a:ext uri="{FF2B5EF4-FFF2-40B4-BE49-F238E27FC236}">
                <a16:creationId xmlns:a16="http://schemas.microsoft.com/office/drawing/2014/main" id="{A00AA89E-129E-42E4-B21B-C4A8E48FD3C8}"/>
              </a:ext>
            </a:extLst>
          </p:cNvPr>
          <p:cNvPicPr>
            <a:picLocks noChangeAspect="1"/>
          </p:cNvPicPr>
          <p:nvPr/>
        </p:nvPicPr>
        <p:blipFill>
          <a:blip r:embed="rId3"/>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181069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763A8B2-7DF9-42C4-B73F-879A417E6492}"/>
              </a:ext>
            </a:extLst>
          </p:cNvPr>
          <p:cNvSpPr>
            <a:spLocks noGrp="1"/>
          </p:cNvSpPr>
          <p:nvPr>
            <p:ph type="title"/>
          </p:nvPr>
        </p:nvSpPr>
        <p:spPr>
          <a:xfrm>
            <a:off x="315883" y="238050"/>
            <a:ext cx="9274002" cy="1223675"/>
          </a:xfrm>
        </p:spPr>
        <p:txBody>
          <a:bodyPr>
            <a:normAutofit/>
          </a:bodyPr>
          <a:lstStyle/>
          <a:p>
            <a:r>
              <a:rPr lang="lt-LT" dirty="0"/>
              <a:t>Sveikatos</a:t>
            </a:r>
            <a:br>
              <a:rPr lang="lt-LT" dirty="0"/>
            </a:br>
            <a:r>
              <a:rPr lang="lt-LT" dirty="0"/>
              <a:t>duomenų analizės aprašymas (1)</a:t>
            </a:r>
          </a:p>
        </p:txBody>
      </p:sp>
      <p:sp>
        <p:nvSpPr>
          <p:cNvPr id="3" name="Turinio vietos rezervavimo ženklas 2">
            <a:extLst>
              <a:ext uri="{FF2B5EF4-FFF2-40B4-BE49-F238E27FC236}">
                <a16:creationId xmlns:a16="http://schemas.microsoft.com/office/drawing/2014/main" id="{2EF90074-0D59-41AF-9F0E-8451D665F937}"/>
              </a:ext>
            </a:extLst>
          </p:cNvPr>
          <p:cNvSpPr>
            <a:spLocks noGrp="1"/>
          </p:cNvSpPr>
          <p:nvPr>
            <p:ph idx="1"/>
          </p:nvPr>
        </p:nvSpPr>
        <p:spPr>
          <a:xfrm>
            <a:off x="-1" y="1812176"/>
            <a:ext cx="11554691" cy="4195936"/>
          </a:xfrm>
        </p:spPr>
        <p:txBody>
          <a:bodyPr>
            <a:normAutofit/>
          </a:bodyPr>
          <a:lstStyle/>
          <a:p>
            <a:pPr algn="just">
              <a:lnSpc>
                <a:spcPct val="150000"/>
              </a:lnSpc>
            </a:pPr>
            <a:r>
              <a:rPr lang="lt-LT" sz="2000" b="0" i="0" u="none" strike="noStrike" baseline="0" dirty="0">
                <a:solidFill>
                  <a:srgbClr val="000000"/>
                </a:solidFill>
                <a:latin typeface="Trebuchet MS" panose="020B0603020202020204" pitchFamily="34" charset="0"/>
              </a:rPr>
              <a:t>Lietuvos Respublikos sveikatos apsaugos ministro 2017 m. kovo 13 d. įsakymu Nr. V- 284 patvirtintos Lietuvos higienos normos HN 21:2017 ,,Mokykla, vykdanti bendrojo ugdymo programas. Bendrieji sveikatos saugos reikalavimai” 75 punkte nurodyta, kad mokyklos vadovas ar jo įgaliotas asmuo turi užtikrinti, kad mokiniai iki 18 metų ugdymo procese dalyvautų pasitikrinę sveikatą ir pateikę vaiko sveikatos pažymėjimą, išduotą ne anksčiau kaip prieš metus. Naujoje mokykloje pradėję mokytis mokiniai vaiko sveikatos pažymėjimą turi pateikti iki rugsėjo 15 d.</a:t>
            </a:r>
            <a:endParaRPr lang="lt-LT" sz="2000" dirty="0">
              <a:latin typeface="Trebuchet MS" panose="020B0603020202020204" pitchFamily="34" charset="0"/>
            </a:endParaRPr>
          </a:p>
        </p:txBody>
      </p:sp>
      <p:pic>
        <p:nvPicPr>
          <p:cNvPr id="4" name="Paveikslėlis 3">
            <a:extLst>
              <a:ext uri="{FF2B5EF4-FFF2-40B4-BE49-F238E27FC236}">
                <a16:creationId xmlns:a16="http://schemas.microsoft.com/office/drawing/2014/main" id="{F5D54E90-C6B6-47B2-B3A8-FE4EFEAF7FA9}"/>
              </a:ext>
            </a:extLst>
          </p:cNvPr>
          <p:cNvPicPr>
            <a:picLocks noChangeAspect="1"/>
          </p:cNvPicPr>
          <p:nvPr/>
        </p:nvPicPr>
        <p:blipFill>
          <a:blip r:embed="rId2">
            <a:lum contrast="20000"/>
          </a:blip>
          <a:stretch>
            <a:fillRect/>
          </a:stretch>
        </p:blipFill>
        <p:spPr>
          <a:xfrm>
            <a:off x="3769250" y="5896880"/>
            <a:ext cx="4016188" cy="9233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a:extLst>
              <a:ext uri="{FF2B5EF4-FFF2-40B4-BE49-F238E27FC236}">
                <a16:creationId xmlns:a16="http://schemas.microsoft.com/office/drawing/2014/main" id="{49CA96EF-F80C-4D9E-8FD5-006B4A33B1DF}"/>
              </a:ext>
            </a:extLst>
          </p:cNvPr>
          <p:cNvPicPr>
            <a:picLocks noChangeAspect="1"/>
          </p:cNvPicPr>
          <p:nvPr/>
        </p:nvPicPr>
        <p:blipFill>
          <a:blip r:embed="rId3"/>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1896808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7B3C4E4-ABCA-4935-9408-841689B023A1}"/>
              </a:ext>
            </a:extLst>
          </p:cNvPr>
          <p:cNvSpPr>
            <a:spLocks noGrp="1"/>
          </p:cNvSpPr>
          <p:nvPr>
            <p:ph type="title"/>
          </p:nvPr>
        </p:nvSpPr>
        <p:spPr>
          <a:xfrm>
            <a:off x="332509" y="609600"/>
            <a:ext cx="8941493" cy="1320800"/>
          </a:xfrm>
        </p:spPr>
        <p:txBody>
          <a:bodyPr/>
          <a:lstStyle/>
          <a:p>
            <a:r>
              <a:rPr lang="lt-LT" dirty="0"/>
              <a:t>Apibendrinimas (</a:t>
            </a:r>
            <a:r>
              <a:rPr lang="en-US" dirty="0"/>
              <a:t>1</a:t>
            </a:r>
            <a:r>
              <a:rPr lang="lt-LT" dirty="0"/>
              <a:t>)</a:t>
            </a:r>
          </a:p>
        </p:txBody>
      </p:sp>
      <p:sp>
        <p:nvSpPr>
          <p:cNvPr id="3" name="Turinio vietos rezervavimo ženklas 2">
            <a:extLst>
              <a:ext uri="{FF2B5EF4-FFF2-40B4-BE49-F238E27FC236}">
                <a16:creationId xmlns:a16="http://schemas.microsoft.com/office/drawing/2014/main" id="{ED9DE168-BE8B-45CF-8A78-CFFEA404239A}"/>
              </a:ext>
            </a:extLst>
          </p:cNvPr>
          <p:cNvSpPr>
            <a:spLocks noGrp="1"/>
          </p:cNvSpPr>
          <p:nvPr>
            <p:ph idx="1"/>
          </p:nvPr>
        </p:nvSpPr>
        <p:spPr>
          <a:xfrm>
            <a:off x="332509" y="1562793"/>
            <a:ext cx="10257906" cy="4478569"/>
          </a:xfrm>
        </p:spPr>
        <p:txBody>
          <a:bodyPr>
            <a:normAutofit fontScale="92500"/>
          </a:bodyPr>
          <a:lstStyle/>
          <a:p>
            <a:pPr algn="l"/>
            <a:endParaRPr lang="lt-LT" sz="1800" b="0" i="0" u="none" strike="noStrike" baseline="0" dirty="0">
              <a:solidFill>
                <a:srgbClr val="000000"/>
              </a:solidFill>
              <a:latin typeface="Times New Roman" panose="02020603050405020304" pitchFamily="18" charset="0"/>
            </a:endParaRPr>
          </a:p>
          <a:p>
            <a:pPr>
              <a:lnSpc>
                <a:spcPct val="150000"/>
              </a:lnSpc>
            </a:pPr>
            <a:r>
              <a:rPr lang="lt-LT" sz="2300" b="0" i="0" u="none" strike="noStrike" baseline="0" dirty="0">
                <a:solidFill>
                  <a:srgbClr val="000000"/>
                </a:solidFill>
                <a:latin typeface="Trebuchet MS" panose="020B0603020202020204" pitchFamily="34" charset="0"/>
              </a:rPr>
              <a:t>202</a:t>
            </a:r>
            <a:r>
              <a:rPr lang="en-US" sz="2300" b="0" i="0" u="none" strike="noStrike" baseline="0" dirty="0">
                <a:solidFill>
                  <a:srgbClr val="000000"/>
                </a:solidFill>
                <a:latin typeface="Trebuchet MS" panose="020B0603020202020204" pitchFamily="34" charset="0"/>
              </a:rPr>
              <a:t>1 </a:t>
            </a:r>
            <a:r>
              <a:rPr lang="lt-LT" sz="2300" b="0" i="0" u="none" strike="noStrike" baseline="0" dirty="0">
                <a:solidFill>
                  <a:srgbClr val="000000"/>
                </a:solidFill>
                <a:latin typeface="Trebuchet MS" panose="020B0603020202020204" pitchFamily="34" charset="0"/>
              </a:rPr>
              <a:t>m.</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profilaktiškai</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sveikatą</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pasitikrino</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(formaNr.E027-1):</a:t>
            </a:r>
          </a:p>
          <a:p>
            <a:pPr marL="0" indent="0">
              <a:lnSpc>
                <a:spcPct val="150000"/>
              </a:lnSpc>
              <a:buNone/>
            </a:pPr>
            <a:r>
              <a:rPr lang="lt-LT" sz="2300" b="0" i="0" u="none" strike="noStrike" baseline="0" dirty="0">
                <a:solidFill>
                  <a:srgbClr val="000000"/>
                </a:solidFill>
                <a:latin typeface="Trebuchet MS" panose="020B0603020202020204" pitchFamily="34" charset="0"/>
              </a:rPr>
              <a:t>I</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dalį</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"Fizinės</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būklės</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įvertinimas„-</a:t>
            </a:r>
            <a:r>
              <a:rPr lang="en-US" sz="2300" b="0" i="0" u="none" strike="noStrike" baseline="0" dirty="0">
                <a:solidFill>
                  <a:srgbClr val="000000"/>
                </a:solidFill>
                <a:latin typeface="Trebuchet MS" panose="020B0603020202020204" pitchFamily="34" charset="0"/>
              </a:rPr>
              <a:t> 88</a:t>
            </a:r>
            <a:r>
              <a:rPr lang="en-US" sz="2300" dirty="0">
                <a:solidFill>
                  <a:srgbClr val="000000"/>
                </a:solidFill>
                <a:latin typeface="Trebuchet MS" panose="020B0603020202020204" pitchFamily="34" charset="0"/>
              </a:rPr>
              <a:t> </a:t>
            </a:r>
            <a:r>
              <a:rPr lang="en-US" sz="2300" b="0" i="0" u="none" strike="noStrike" baseline="0" dirty="0">
                <a:solidFill>
                  <a:srgbClr val="000000"/>
                </a:solidFill>
                <a:latin typeface="Trebuchet MS" panose="020B0603020202020204" pitchFamily="34" charset="0"/>
              </a:rPr>
              <a:t>proc. </a:t>
            </a:r>
            <a:r>
              <a:rPr lang="lt-LT" sz="2300" b="0" i="0" u="none" strike="noStrike" baseline="0" dirty="0">
                <a:solidFill>
                  <a:srgbClr val="000000"/>
                </a:solidFill>
                <a:latin typeface="Trebuchet MS" panose="020B0603020202020204" pitchFamily="34" charset="0"/>
              </a:rPr>
              <a:t>įstaigą</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lankančių</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vaikų;</a:t>
            </a:r>
          </a:p>
          <a:p>
            <a:pPr marL="0" indent="0">
              <a:lnSpc>
                <a:spcPct val="150000"/>
              </a:lnSpc>
              <a:buNone/>
            </a:pPr>
            <a:r>
              <a:rPr lang="lt-LT" sz="2300" b="0" i="0" u="none" strike="noStrike" baseline="0" dirty="0">
                <a:solidFill>
                  <a:srgbClr val="000000"/>
                </a:solidFill>
                <a:latin typeface="Trebuchet MS" panose="020B0603020202020204" pitchFamily="34" charset="0"/>
              </a:rPr>
              <a:t>II</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dalį</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"Dantų</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ir</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žandikaulių</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būklės</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įvertinimas„-</a:t>
            </a:r>
            <a:r>
              <a:rPr lang="en-US" sz="2300" b="0" i="0" u="none" strike="noStrike" baseline="0" dirty="0">
                <a:solidFill>
                  <a:srgbClr val="000000"/>
                </a:solidFill>
                <a:latin typeface="Trebuchet MS" panose="020B0603020202020204" pitchFamily="34" charset="0"/>
              </a:rPr>
              <a:t> 88</a:t>
            </a:r>
            <a:r>
              <a:rPr lang="en-US" sz="2300" dirty="0">
                <a:solidFill>
                  <a:srgbClr val="000000"/>
                </a:solidFill>
                <a:latin typeface="Trebuchet MS" panose="020B0603020202020204" pitchFamily="34" charset="0"/>
              </a:rPr>
              <a:t> proc.</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įstaigą</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lankančių</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vaikų.</a:t>
            </a:r>
          </a:p>
          <a:p>
            <a:pPr>
              <a:lnSpc>
                <a:spcPct val="150000"/>
              </a:lnSpc>
            </a:pPr>
            <a:r>
              <a:rPr lang="lt-LT" sz="2300" b="0" i="0" u="none" strike="noStrike" baseline="0" dirty="0">
                <a:solidFill>
                  <a:srgbClr val="000000"/>
                </a:solidFill>
                <a:latin typeface="Trebuchet MS" panose="020B0603020202020204" pitchFamily="34" charset="0"/>
              </a:rPr>
              <a:t>Vaikų,</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galinčių</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dalyvauti</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mokyklos</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ugdymo</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veikloje</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be</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jokių</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apribojimų</a:t>
            </a:r>
            <a:r>
              <a:rPr lang="en-US" sz="2300" b="0" i="0" u="none" strike="noStrike" baseline="0" dirty="0">
                <a:solidFill>
                  <a:srgbClr val="000000"/>
                </a:solidFill>
                <a:latin typeface="Trebuchet MS" panose="020B0603020202020204" pitchFamily="34" charset="0"/>
              </a:rPr>
              <a:t> 98 </a:t>
            </a:r>
            <a:r>
              <a:rPr lang="lt-LT" sz="2300" b="0" i="0" u="none" strike="noStrike" baseline="0" dirty="0">
                <a:solidFill>
                  <a:srgbClr val="000000"/>
                </a:solidFill>
                <a:latin typeface="Trebuchet MS" panose="020B0603020202020204" pitchFamily="34" charset="0"/>
              </a:rPr>
              <a:t>proc.</a:t>
            </a:r>
          </a:p>
          <a:p>
            <a:pPr>
              <a:lnSpc>
                <a:spcPct val="150000"/>
              </a:lnSpc>
            </a:pPr>
            <a:r>
              <a:rPr lang="lt-LT" sz="2300" b="0" i="0" u="none" strike="noStrike" baseline="0" dirty="0">
                <a:solidFill>
                  <a:srgbClr val="000000"/>
                </a:solidFill>
                <a:latin typeface="Trebuchet MS" panose="020B0603020202020204" pitchFamily="34" charset="0"/>
              </a:rPr>
              <a:t>Normalus</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KMI</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nustatytas</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daugiau</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nei</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pusei</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darželio</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vaikų-</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5</a:t>
            </a:r>
            <a:r>
              <a:rPr lang="en-US" sz="2300" dirty="0">
                <a:solidFill>
                  <a:srgbClr val="000000"/>
                </a:solidFill>
                <a:latin typeface="Trebuchet MS" panose="020B0603020202020204" pitchFamily="34" charset="0"/>
              </a:rPr>
              <a:t>5</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proc.,</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per</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mažas-</a:t>
            </a:r>
            <a:r>
              <a:rPr lang="en-US" sz="2300" b="0" i="0" u="none" strike="noStrike" baseline="0" dirty="0">
                <a:solidFill>
                  <a:srgbClr val="000000"/>
                </a:solidFill>
                <a:latin typeface="Trebuchet MS" panose="020B0603020202020204" pitchFamily="34" charset="0"/>
              </a:rPr>
              <a:t> </a:t>
            </a:r>
            <a:r>
              <a:rPr lang="en-US" sz="2300" dirty="0">
                <a:solidFill>
                  <a:srgbClr val="000000"/>
                </a:solidFill>
                <a:latin typeface="Trebuchet MS" panose="020B0603020202020204" pitchFamily="34" charset="0"/>
              </a:rPr>
              <a:t>21</a:t>
            </a:r>
            <a:r>
              <a:rPr lang="en-US" sz="2300" b="0" i="0" u="none" strike="noStrike" baseline="0" dirty="0">
                <a:solidFill>
                  <a:srgbClr val="000000"/>
                </a:solidFill>
                <a:latin typeface="Trebuchet MS" panose="020B0603020202020204" pitchFamily="34" charset="0"/>
              </a:rPr>
              <a:t> </a:t>
            </a:r>
            <a:r>
              <a:rPr lang="lt-LT" sz="2300" b="0" i="0" u="none" strike="noStrike" baseline="0" dirty="0">
                <a:solidFill>
                  <a:srgbClr val="000000"/>
                </a:solidFill>
                <a:latin typeface="Trebuchet MS" panose="020B0603020202020204" pitchFamily="34" charset="0"/>
              </a:rPr>
              <a:t>proc.,</a:t>
            </a:r>
            <a:r>
              <a:rPr lang="en-US" sz="2300" b="0" i="0" u="none" strike="noStrike" baseline="0" dirty="0">
                <a:solidFill>
                  <a:srgbClr val="000000"/>
                </a:solidFill>
                <a:latin typeface="Trebuchet MS" panose="020B0603020202020204" pitchFamily="34" charset="0"/>
              </a:rPr>
              <a:t> </a:t>
            </a:r>
            <a:r>
              <a:rPr lang="en-US" sz="2300" b="0" i="0" u="none" strike="noStrike" baseline="0" dirty="0" err="1">
                <a:solidFill>
                  <a:srgbClr val="000000"/>
                </a:solidFill>
                <a:latin typeface="Trebuchet MS" panose="020B0603020202020204" pitchFamily="34" charset="0"/>
              </a:rPr>
              <a:t>antsvoris</a:t>
            </a:r>
            <a:r>
              <a:rPr lang="en-US" sz="2300" b="0" i="0" u="none" strike="noStrike" baseline="0" dirty="0">
                <a:solidFill>
                  <a:srgbClr val="000000"/>
                </a:solidFill>
                <a:latin typeface="Trebuchet MS" panose="020B0603020202020204" pitchFamily="34" charset="0"/>
              </a:rPr>
              <a:t>- 3 proc.,</a:t>
            </a:r>
            <a:r>
              <a:rPr lang="lt-LT" sz="2300" b="0" i="0" u="none" strike="noStrike" baseline="0" dirty="0">
                <a:solidFill>
                  <a:srgbClr val="000000"/>
                </a:solidFill>
                <a:latin typeface="Trebuchet MS" panose="020B0603020202020204" pitchFamily="34" charset="0"/>
              </a:rPr>
              <a:t>nutukimas-</a:t>
            </a:r>
            <a:r>
              <a:rPr lang="en-US" sz="2300" b="0" i="0" u="none" strike="noStrike" baseline="0" dirty="0">
                <a:solidFill>
                  <a:srgbClr val="000000"/>
                </a:solidFill>
                <a:latin typeface="Trebuchet MS" panose="020B0603020202020204" pitchFamily="34" charset="0"/>
              </a:rPr>
              <a:t> 2 </a:t>
            </a:r>
            <a:r>
              <a:rPr lang="lt-LT" sz="2300" b="0" i="0" u="none" strike="noStrike" baseline="0" dirty="0">
                <a:solidFill>
                  <a:srgbClr val="000000"/>
                </a:solidFill>
                <a:latin typeface="Trebuchet MS" panose="020B0603020202020204" pitchFamily="34" charset="0"/>
              </a:rPr>
              <a:t>proc.</a:t>
            </a:r>
          </a:p>
        </p:txBody>
      </p:sp>
      <p:pic>
        <p:nvPicPr>
          <p:cNvPr id="4" name="Paveikslėlis 3">
            <a:extLst>
              <a:ext uri="{FF2B5EF4-FFF2-40B4-BE49-F238E27FC236}">
                <a16:creationId xmlns:a16="http://schemas.microsoft.com/office/drawing/2014/main" id="{BAC24791-7C2B-4386-9A3C-E5E13E2F301C}"/>
              </a:ext>
            </a:extLst>
          </p:cNvPr>
          <p:cNvPicPr>
            <a:picLocks noChangeAspect="1"/>
          </p:cNvPicPr>
          <p:nvPr/>
        </p:nvPicPr>
        <p:blipFill>
          <a:blip r:embed="rId2">
            <a:lum contrast="20000"/>
          </a:blip>
          <a:stretch>
            <a:fillRect/>
          </a:stretch>
        </p:blipFill>
        <p:spPr>
          <a:xfrm>
            <a:off x="3769251" y="5825232"/>
            <a:ext cx="4016188" cy="9233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a:extLst>
              <a:ext uri="{FF2B5EF4-FFF2-40B4-BE49-F238E27FC236}">
                <a16:creationId xmlns:a16="http://schemas.microsoft.com/office/drawing/2014/main" id="{10B60882-1B9D-4944-BCD3-E9B233398E57}"/>
              </a:ext>
            </a:extLst>
          </p:cNvPr>
          <p:cNvPicPr>
            <a:picLocks noChangeAspect="1"/>
          </p:cNvPicPr>
          <p:nvPr/>
        </p:nvPicPr>
        <p:blipFill>
          <a:blip r:embed="rId3"/>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2431995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E7CA305-9CA7-4BC0-ACF2-C0CB2DC3B5EA}"/>
              </a:ext>
            </a:extLst>
          </p:cNvPr>
          <p:cNvSpPr>
            <a:spLocks noGrp="1"/>
          </p:cNvSpPr>
          <p:nvPr>
            <p:ph type="title"/>
          </p:nvPr>
        </p:nvSpPr>
        <p:spPr>
          <a:xfrm>
            <a:off x="399011" y="609600"/>
            <a:ext cx="8874991" cy="1320800"/>
          </a:xfrm>
        </p:spPr>
        <p:txBody>
          <a:bodyPr/>
          <a:lstStyle/>
          <a:p>
            <a:r>
              <a:rPr lang="lt-LT" dirty="0"/>
              <a:t>Apibendrinimas (</a:t>
            </a:r>
            <a:r>
              <a:rPr lang="en-US" dirty="0"/>
              <a:t>2</a:t>
            </a:r>
            <a:r>
              <a:rPr lang="lt-LT" dirty="0"/>
              <a:t>)</a:t>
            </a:r>
          </a:p>
        </p:txBody>
      </p:sp>
      <p:sp>
        <p:nvSpPr>
          <p:cNvPr id="3" name="Turinio vietos rezervavimo ženklas 2">
            <a:extLst>
              <a:ext uri="{FF2B5EF4-FFF2-40B4-BE49-F238E27FC236}">
                <a16:creationId xmlns:a16="http://schemas.microsoft.com/office/drawing/2014/main" id="{B2E6CDEF-4996-4F8E-888E-53C1F5A0479B}"/>
              </a:ext>
            </a:extLst>
          </p:cNvPr>
          <p:cNvSpPr>
            <a:spLocks noGrp="1"/>
          </p:cNvSpPr>
          <p:nvPr>
            <p:ph idx="1"/>
          </p:nvPr>
        </p:nvSpPr>
        <p:spPr/>
        <p:txBody>
          <a:bodyPr/>
          <a:lstStyle/>
          <a:p>
            <a:pPr algn="l"/>
            <a:endParaRPr lang="lt-LT" sz="1800" b="0" i="0" u="none" strike="noStrike" baseline="0" dirty="0">
              <a:solidFill>
                <a:srgbClr val="000000"/>
              </a:solidFill>
              <a:latin typeface="Times New Roman" panose="02020603050405020304" pitchFamily="18" charset="0"/>
            </a:endParaRPr>
          </a:p>
          <a:p>
            <a:pPr>
              <a:lnSpc>
                <a:spcPct val="150000"/>
              </a:lnSpc>
            </a:pPr>
            <a:r>
              <a:rPr lang="lt-LT" sz="2100" b="0" i="0" u="none" strike="noStrike" baseline="0" dirty="0">
                <a:solidFill>
                  <a:srgbClr val="000000"/>
                </a:solidFill>
                <a:latin typeface="Trebuchet MS" panose="020B0603020202020204" pitchFamily="34" charset="0"/>
              </a:rPr>
              <a:t>Vaikai, priskirti pagrindinei fizinei ugdymo grupei -</a:t>
            </a:r>
            <a:r>
              <a:rPr lang="en-US" sz="2100" dirty="0">
                <a:solidFill>
                  <a:srgbClr val="000000"/>
                </a:solidFill>
                <a:latin typeface="Trebuchet MS" panose="020B0603020202020204" pitchFamily="34" charset="0"/>
              </a:rPr>
              <a:t>98</a:t>
            </a:r>
            <a:r>
              <a:rPr lang="lt-LT" sz="2100" b="0" i="0" u="none" strike="noStrike" baseline="0" dirty="0">
                <a:solidFill>
                  <a:srgbClr val="000000"/>
                </a:solidFill>
                <a:latin typeface="Trebuchet MS" panose="020B0603020202020204" pitchFamily="34" charset="0"/>
              </a:rPr>
              <a:t> proc. </a:t>
            </a:r>
          </a:p>
          <a:p>
            <a:pPr>
              <a:lnSpc>
                <a:spcPct val="150000"/>
              </a:lnSpc>
            </a:pPr>
            <a:r>
              <a:rPr lang="en-US" sz="2100" b="0" i="0" u="none" strike="noStrike" baseline="0" dirty="0">
                <a:solidFill>
                  <a:srgbClr val="000000"/>
                </a:solidFill>
                <a:latin typeface="Trebuchet MS" panose="020B0603020202020204" pitchFamily="34" charset="0"/>
              </a:rPr>
              <a:t>43</a:t>
            </a:r>
            <a:r>
              <a:rPr lang="lt-LT" sz="2100" b="0" i="0" u="none" strike="noStrike" baseline="0" dirty="0">
                <a:solidFill>
                  <a:srgbClr val="000000"/>
                </a:solidFill>
                <a:latin typeface="Trebuchet MS" panose="020B0603020202020204" pitchFamily="34" charset="0"/>
              </a:rPr>
              <a:t> proc. vaikų, neturi ėduonies pažeistų, plombuotų ir išrautų dantų;</a:t>
            </a:r>
          </a:p>
          <a:p>
            <a:endParaRPr lang="lt-LT" dirty="0"/>
          </a:p>
        </p:txBody>
      </p:sp>
      <p:pic>
        <p:nvPicPr>
          <p:cNvPr id="4" name="Paveikslėlis 3">
            <a:extLst>
              <a:ext uri="{FF2B5EF4-FFF2-40B4-BE49-F238E27FC236}">
                <a16:creationId xmlns:a16="http://schemas.microsoft.com/office/drawing/2014/main" id="{CADD712F-8416-4ADD-8937-8BE403905C40}"/>
              </a:ext>
            </a:extLst>
          </p:cNvPr>
          <p:cNvPicPr>
            <a:picLocks noChangeAspect="1"/>
          </p:cNvPicPr>
          <p:nvPr/>
        </p:nvPicPr>
        <p:blipFill>
          <a:blip r:embed="rId2">
            <a:lum contrast="20000"/>
          </a:blip>
          <a:stretch>
            <a:fillRect/>
          </a:stretch>
        </p:blipFill>
        <p:spPr>
          <a:xfrm>
            <a:off x="3769251" y="5825232"/>
            <a:ext cx="4016188" cy="9233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a:extLst>
              <a:ext uri="{FF2B5EF4-FFF2-40B4-BE49-F238E27FC236}">
                <a16:creationId xmlns:a16="http://schemas.microsoft.com/office/drawing/2014/main" id="{49569193-7422-4CFC-A9B2-6A0C356D4A87}"/>
              </a:ext>
            </a:extLst>
          </p:cNvPr>
          <p:cNvPicPr>
            <a:picLocks noChangeAspect="1"/>
          </p:cNvPicPr>
          <p:nvPr/>
        </p:nvPicPr>
        <p:blipFill>
          <a:blip r:embed="rId3"/>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302226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302F903-C2A7-4991-8DF7-A4DB88E02F84}"/>
              </a:ext>
            </a:extLst>
          </p:cNvPr>
          <p:cNvSpPr>
            <a:spLocks noGrp="1"/>
          </p:cNvSpPr>
          <p:nvPr>
            <p:ph type="title"/>
          </p:nvPr>
        </p:nvSpPr>
        <p:spPr>
          <a:xfrm>
            <a:off x="432262" y="609600"/>
            <a:ext cx="8841740" cy="1320800"/>
          </a:xfrm>
        </p:spPr>
        <p:txBody>
          <a:bodyPr/>
          <a:lstStyle/>
          <a:p>
            <a:r>
              <a:rPr lang="lt-LT" dirty="0"/>
              <a:t>Rekomendacijos</a:t>
            </a:r>
          </a:p>
        </p:txBody>
      </p:sp>
      <p:sp>
        <p:nvSpPr>
          <p:cNvPr id="3" name="Turinio vietos rezervavimo ženklas 2">
            <a:extLst>
              <a:ext uri="{FF2B5EF4-FFF2-40B4-BE49-F238E27FC236}">
                <a16:creationId xmlns:a16="http://schemas.microsoft.com/office/drawing/2014/main" id="{2072B605-F486-4324-83C2-DE0743847361}"/>
              </a:ext>
            </a:extLst>
          </p:cNvPr>
          <p:cNvSpPr>
            <a:spLocks noGrp="1"/>
          </p:cNvSpPr>
          <p:nvPr>
            <p:ph idx="1"/>
          </p:nvPr>
        </p:nvSpPr>
        <p:spPr>
          <a:xfrm>
            <a:off x="677334" y="1579419"/>
            <a:ext cx="8596668" cy="4461944"/>
          </a:xfrm>
        </p:spPr>
        <p:txBody>
          <a:bodyPr/>
          <a:lstStyle/>
          <a:p>
            <a:pPr algn="l"/>
            <a:endParaRPr lang="lt-LT" sz="1800" b="0" i="0" u="none" strike="noStrike" baseline="0" dirty="0">
              <a:solidFill>
                <a:srgbClr val="000000"/>
              </a:solidFill>
              <a:latin typeface="Times New Roman" panose="02020603050405020304" pitchFamily="18" charset="0"/>
            </a:endParaRPr>
          </a:p>
          <a:p>
            <a:pPr>
              <a:lnSpc>
                <a:spcPct val="150000"/>
              </a:lnSpc>
            </a:pPr>
            <a:r>
              <a:rPr lang="en-US" sz="2400" dirty="0">
                <a:solidFill>
                  <a:srgbClr val="000000"/>
                </a:solidFill>
                <a:latin typeface="Trebuchet MS" panose="020B0603020202020204" pitchFamily="34" charset="0"/>
              </a:rPr>
              <a:t>K</a:t>
            </a:r>
            <a:r>
              <a:rPr lang="lt-LT" sz="2400" dirty="0" err="1">
                <a:solidFill>
                  <a:srgbClr val="000000"/>
                </a:solidFill>
                <a:latin typeface="Trebuchet MS" panose="020B0603020202020204" pitchFamily="34" charset="0"/>
              </a:rPr>
              <a:t>urti</a:t>
            </a:r>
            <a:r>
              <a:rPr lang="lt-LT" sz="2400" dirty="0">
                <a:solidFill>
                  <a:srgbClr val="000000"/>
                </a:solidFill>
                <a:latin typeface="Trebuchet MS" panose="020B0603020202020204" pitchFamily="34" charset="0"/>
              </a:rPr>
              <a:t> sveikatai palankią ir saugią  aplinką</a:t>
            </a:r>
            <a:r>
              <a:rPr lang="en-US" sz="2400" dirty="0">
                <a:solidFill>
                  <a:srgbClr val="000000"/>
                </a:solidFill>
                <a:latin typeface="Trebuchet MS" panose="020B0603020202020204" pitchFamily="34" charset="0"/>
              </a:rPr>
              <a:t>, </a:t>
            </a:r>
            <a:r>
              <a:rPr lang="lt-LT" sz="2400" dirty="0">
                <a:solidFill>
                  <a:srgbClr val="000000"/>
                </a:solidFill>
                <a:latin typeface="Trebuchet MS" panose="020B0603020202020204" pitchFamily="34" charset="0"/>
              </a:rPr>
              <a:t>bendromis mokytojų/auklėtojų ir bendruomenės pastangomis</a:t>
            </a:r>
            <a:r>
              <a:rPr lang="en-US" sz="2400" dirty="0">
                <a:solidFill>
                  <a:srgbClr val="000000"/>
                </a:solidFill>
                <a:latin typeface="Trebuchet MS" panose="020B0603020202020204" pitchFamily="34" charset="0"/>
              </a:rPr>
              <a:t> f</a:t>
            </a:r>
            <a:r>
              <a:rPr lang="lt-LT" sz="2400" dirty="0" err="1">
                <a:solidFill>
                  <a:srgbClr val="000000"/>
                </a:solidFill>
                <a:latin typeface="Trebuchet MS" panose="020B0603020202020204" pitchFamily="34" charset="0"/>
              </a:rPr>
              <a:t>ormuoti</a:t>
            </a:r>
            <a:r>
              <a:rPr lang="en-US" sz="2400" b="0" i="0" u="none" strike="noStrike" baseline="0" dirty="0">
                <a:solidFill>
                  <a:srgbClr val="000000"/>
                </a:solidFill>
                <a:latin typeface="Trebuchet MS" panose="020B0603020202020204" pitchFamily="34" charset="0"/>
              </a:rPr>
              <a:t> </a:t>
            </a:r>
            <a:r>
              <a:rPr lang="lt-LT" sz="2400" b="0" i="0" u="none" strike="noStrike" baseline="0" dirty="0">
                <a:solidFill>
                  <a:srgbClr val="000000"/>
                </a:solidFill>
                <a:latin typeface="Trebuchet MS" panose="020B0603020202020204" pitchFamily="34" charset="0"/>
              </a:rPr>
              <a:t>sveikos</a:t>
            </a:r>
            <a:r>
              <a:rPr lang="en-US" sz="2400" b="0" i="0" u="none" strike="noStrike" baseline="0" dirty="0">
                <a:solidFill>
                  <a:srgbClr val="000000"/>
                </a:solidFill>
                <a:latin typeface="Trebuchet MS" panose="020B0603020202020204" pitchFamily="34" charset="0"/>
              </a:rPr>
              <a:t> </a:t>
            </a:r>
            <a:r>
              <a:rPr lang="lt-LT" sz="2400" b="0" i="0" u="none" strike="noStrike" baseline="0" dirty="0">
                <a:solidFill>
                  <a:srgbClr val="000000"/>
                </a:solidFill>
                <a:latin typeface="Trebuchet MS" panose="020B0603020202020204" pitchFamily="34" charset="0"/>
              </a:rPr>
              <a:t>gyvensenos</a:t>
            </a:r>
            <a:r>
              <a:rPr lang="en-US" sz="2400" b="0" i="0" u="none" strike="noStrike" baseline="0" dirty="0">
                <a:solidFill>
                  <a:srgbClr val="000000"/>
                </a:solidFill>
                <a:latin typeface="Trebuchet MS" panose="020B0603020202020204" pitchFamily="34" charset="0"/>
              </a:rPr>
              <a:t> </a:t>
            </a:r>
            <a:r>
              <a:rPr lang="lt-LT" sz="2400" b="0" i="0" u="none" strike="noStrike" baseline="0" dirty="0">
                <a:solidFill>
                  <a:srgbClr val="000000"/>
                </a:solidFill>
                <a:latin typeface="Trebuchet MS" panose="020B0603020202020204" pitchFamily="34" charset="0"/>
              </a:rPr>
              <a:t>įgūdžius</a:t>
            </a:r>
            <a:r>
              <a:rPr lang="en-US" sz="2400" b="0" i="0" u="none" strike="noStrike" baseline="0" dirty="0">
                <a:solidFill>
                  <a:srgbClr val="000000"/>
                </a:solidFill>
                <a:latin typeface="Trebuchet MS" panose="020B0603020202020204" pitchFamily="34" charset="0"/>
              </a:rPr>
              <a:t>.</a:t>
            </a:r>
            <a:endParaRPr lang="lt-LT" sz="2400" b="0" i="0" u="none" strike="noStrike" baseline="0" dirty="0">
              <a:solidFill>
                <a:srgbClr val="000000"/>
              </a:solidFill>
              <a:latin typeface="Trebuchet MS" panose="020B0603020202020204" pitchFamily="34" charset="0"/>
            </a:endParaRPr>
          </a:p>
          <a:p>
            <a:pPr>
              <a:lnSpc>
                <a:spcPct val="150000"/>
              </a:lnSpc>
            </a:pPr>
            <a:r>
              <a:rPr lang="lt-LT" sz="2400" b="0" i="0" u="none" strike="noStrike" baseline="0" dirty="0">
                <a:solidFill>
                  <a:srgbClr val="000000"/>
                </a:solidFill>
                <a:latin typeface="Trebuchet MS" panose="020B0603020202020204" pitchFamily="34" charset="0"/>
              </a:rPr>
              <a:t>Siekti  sveikatos ugdymą vykdyti visomis kryptimis, ypatingą dėmesį skiriant fizinio aktyvumo ir tinkamos mitybos skatinimui.</a:t>
            </a:r>
          </a:p>
        </p:txBody>
      </p:sp>
      <p:pic>
        <p:nvPicPr>
          <p:cNvPr id="4" name="Paveikslėlis 3">
            <a:extLst>
              <a:ext uri="{FF2B5EF4-FFF2-40B4-BE49-F238E27FC236}">
                <a16:creationId xmlns:a16="http://schemas.microsoft.com/office/drawing/2014/main" id="{D899AC0F-D5CC-4B9B-BA2E-A9EE300B9A60}"/>
              </a:ext>
            </a:extLst>
          </p:cNvPr>
          <p:cNvPicPr>
            <a:picLocks noChangeAspect="1"/>
          </p:cNvPicPr>
          <p:nvPr/>
        </p:nvPicPr>
        <p:blipFill>
          <a:blip r:embed="rId2">
            <a:lum contrast="20000"/>
          </a:blip>
          <a:stretch>
            <a:fillRect/>
          </a:stretch>
        </p:blipFill>
        <p:spPr>
          <a:xfrm>
            <a:off x="3769251" y="5825232"/>
            <a:ext cx="4016188" cy="9233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a:extLst>
              <a:ext uri="{FF2B5EF4-FFF2-40B4-BE49-F238E27FC236}">
                <a16:creationId xmlns:a16="http://schemas.microsoft.com/office/drawing/2014/main" id="{41A6E5D9-6202-4E3E-964E-C61D5E60D4BF}"/>
              </a:ext>
            </a:extLst>
          </p:cNvPr>
          <p:cNvPicPr>
            <a:picLocks noChangeAspect="1"/>
          </p:cNvPicPr>
          <p:nvPr/>
        </p:nvPicPr>
        <p:blipFill>
          <a:blip r:embed="rId3"/>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2855692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aveikslėlis 2">
            <a:extLst>
              <a:ext uri="{FF2B5EF4-FFF2-40B4-BE49-F238E27FC236}">
                <a16:creationId xmlns:a16="http://schemas.microsoft.com/office/drawing/2014/main" id="{732D5AEC-5D21-4FEE-B8CD-2BC0BB6F4CD8}"/>
              </a:ext>
            </a:extLst>
          </p:cNvPr>
          <p:cNvPicPr>
            <a:picLocks noChangeAspect="1"/>
          </p:cNvPicPr>
          <p:nvPr/>
        </p:nvPicPr>
        <p:blipFill>
          <a:blip r:embed="rId2"/>
          <a:stretch>
            <a:fillRect/>
          </a:stretch>
        </p:blipFill>
        <p:spPr>
          <a:xfrm>
            <a:off x="3408406" y="0"/>
            <a:ext cx="4970824" cy="6342086"/>
          </a:xfrm>
          <a:prstGeom prst="rect">
            <a:avLst/>
          </a:prstGeom>
        </p:spPr>
      </p:pic>
      <p:pic>
        <p:nvPicPr>
          <p:cNvPr id="4" name="Paveikslėlis 3">
            <a:extLst>
              <a:ext uri="{FF2B5EF4-FFF2-40B4-BE49-F238E27FC236}">
                <a16:creationId xmlns:a16="http://schemas.microsoft.com/office/drawing/2014/main" id="{B7D99732-ABAE-44BC-A382-AF63CB3344B2}"/>
              </a:ext>
            </a:extLst>
          </p:cNvPr>
          <p:cNvPicPr>
            <a:picLocks noChangeAspect="1"/>
          </p:cNvPicPr>
          <p:nvPr/>
        </p:nvPicPr>
        <p:blipFill>
          <a:blip r:embed="rId3">
            <a:lum contrast="20000"/>
          </a:blip>
          <a:stretch>
            <a:fillRect/>
          </a:stretch>
        </p:blipFill>
        <p:spPr>
          <a:xfrm>
            <a:off x="3769251" y="5825232"/>
            <a:ext cx="4016188" cy="9233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a:extLst>
              <a:ext uri="{FF2B5EF4-FFF2-40B4-BE49-F238E27FC236}">
                <a16:creationId xmlns:a16="http://schemas.microsoft.com/office/drawing/2014/main" id="{757BFEBB-A8FB-499E-B52A-E976497168CA}"/>
              </a:ext>
            </a:extLst>
          </p:cNvPr>
          <p:cNvPicPr>
            <a:picLocks noChangeAspect="1"/>
          </p:cNvPicPr>
          <p:nvPr/>
        </p:nvPicPr>
        <p:blipFill>
          <a:blip r:embed="rId4"/>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1151782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9D7AD36-F8F6-4BEF-AE04-66C2A9797D89}"/>
              </a:ext>
            </a:extLst>
          </p:cNvPr>
          <p:cNvSpPr>
            <a:spLocks noGrp="1"/>
          </p:cNvSpPr>
          <p:nvPr>
            <p:ph type="title"/>
          </p:nvPr>
        </p:nvSpPr>
        <p:spPr>
          <a:xfrm>
            <a:off x="311573" y="543099"/>
            <a:ext cx="8932179" cy="1320800"/>
          </a:xfrm>
        </p:spPr>
        <p:txBody>
          <a:bodyPr/>
          <a:lstStyle/>
          <a:p>
            <a:r>
              <a:rPr lang="lt-LT" dirty="0"/>
              <a:t>Sveikatos duomenų analizės aprašymas (2)</a:t>
            </a:r>
          </a:p>
        </p:txBody>
      </p:sp>
      <p:sp>
        <p:nvSpPr>
          <p:cNvPr id="3" name="Turinio vietos rezervavimo ženklas 2">
            <a:extLst>
              <a:ext uri="{FF2B5EF4-FFF2-40B4-BE49-F238E27FC236}">
                <a16:creationId xmlns:a16="http://schemas.microsoft.com/office/drawing/2014/main" id="{4F73C4B1-3FAB-404D-8844-A666ED8DE4DB}"/>
              </a:ext>
            </a:extLst>
          </p:cNvPr>
          <p:cNvSpPr>
            <a:spLocks noGrp="1"/>
          </p:cNvSpPr>
          <p:nvPr>
            <p:ph idx="1"/>
          </p:nvPr>
        </p:nvSpPr>
        <p:spPr>
          <a:xfrm>
            <a:off x="0" y="1714270"/>
            <a:ext cx="11554691" cy="4110962"/>
          </a:xfrm>
        </p:spPr>
        <p:txBody>
          <a:bodyPr>
            <a:noAutofit/>
          </a:bodyPr>
          <a:lstStyle/>
          <a:p>
            <a:pPr algn="just">
              <a:lnSpc>
                <a:spcPct val="150000"/>
              </a:lnSpc>
            </a:pPr>
            <a:r>
              <a:rPr lang="lt-LT" sz="2000" dirty="0"/>
              <a:t>Vadovaujantis sveikatos apsaugos ministro 2018 m. balandžio 26 d. įsakymu Nr. V-657 „Dėl elektroninės sveikatos paslaugų ir bendradarbiavimo infrastruktūros informacinės sistemos naudojimo tvarkos aprašo patvirtinimo“ pakeitimo, nuo 2018 m. birželio 1 d. duomenys, susiję su vaiko sveikatos pažymėjimu, visose asmens sveikatos priežiūros įstaigose privalo būti tvarkomi elektroniniu būdu. Elektroniniu būdu užpildytas ir pasirašytas vaiko sveikatos pažymėjimas patenka į Elektroninę sveikatos paslaugų ir bendradarbiavimo infrastruktūros informacinę sistemą, iš kurios yra perduodamas į </a:t>
            </a:r>
            <a:r>
              <a:rPr lang="lt-LT" sz="2000" b="1" dirty="0"/>
              <a:t>Higienos instituto Vaikų sveikatos stebėsenos informacinę sistemą</a:t>
            </a:r>
            <a:r>
              <a:rPr lang="lt-LT" sz="2000" dirty="0"/>
              <a:t> (VSS IS) Su šia sistema dirba visuomenės sveikatos specialistai, vykdantys visuomenės sveikatos priežiūrą ugdymo įstaigose.</a:t>
            </a:r>
          </a:p>
        </p:txBody>
      </p:sp>
      <p:pic>
        <p:nvPicPr>
          <p:cNvPr id="4" name="Paveikslėlis 3">
            <a:extLst>
              <a:ext uri="{FF2B5EF4-FFF2-40B4-BE49-F238E27FC236}">
                <a16:creationId xmlns:a16="http://schemas.microsoft.com/office/drawing/2014/main" id="{4B4F4B80-F839-453B-A5AF-0F0A898067E2}"/>
              </a:ext>
            </a:extLst>
          </p:cNvPr>
          <p:cNvPicPr>
            <a:picLocks noChangeAspect="1"/>
          </p:cNvPicPr>
          <p:nvPr/>
        </p:nvPicPr>
        <p:blipFill>
          <a:blip r:embed="rId2">
            <a:lum contrast="20000"/>
          </a:blip>
          <a:stretch>
            <a:fillRect/>
          </a:stretch>
        </p:blipFill>
        <p:spPr>
          <a:xfrm>
            <a:off x="3769251" y="5825232"/>
            <a:ext cx="4016188" cy="9233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a:extLst>
              <a:ext uri="{FF2B5EF4-FFF2-40B4-BE49-F238E27FC236}">
                <a16:creationId xmlns:a16="http://schemas.microsoft.com/office/drawing/2014/main" id="{EFA0BFE0-4F83-4FCD-8FB2-D6C079B63FE7}"/>
              </a:ext>
            </a:extLst>
          </p:cNvPr>
          <p:cNvPicPr>
            <a:picLocks noChangeAspect="1"/>
          </p:cNvPicPr>
          <p:nvPr/>
        </p:nvPicPr>
        <p:blipFill>
          <a:blip r:embed="rId3"/>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3634759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3202DC8-660F-4F09-8671-96F42342DD34}"/>
              </a:ext>
            </a:extLst>
          </p:cNvPr>
          <p:cNvSpPr>
            <a:spLocks noGrp="1"/>
          </p:cNvSpPr>
          <p:nvPr>
            <p:ph type="title"/>
          </p:nvPr>
        </p:nvSpPr>
        <p:spPr>
          <a:xfrm>
            <a:off x="710585" y="816638"/>
            <a:ext cx="8596668" cy="1320800"/>
          </a:xfrm>
        </p:spPr>
        <p:txBody>
          <a:bodyPr/>
          <a:lstStyle/>
          <a:p>
            <a:r>
              <a:rPr lang="lt-LT" dirty="0"/>
              <a:t>Sveikatos duomenų rezultatų svarba</a:t>
            </a:r>
          </a:p>
        </p:txBody>
      </p:sp>
      <p:sp>
        <p:nvSpPr>
          <p:cNvPr id="3" name="Turinio vietos rezervavimo ženklas 2">
            <a:extLst>
              <a:ext uri="{FF2B5EF4-FFF2-40B4-BE49-F238E27FC236}">
                <a16:creationId xmlns:a16="http://schemas.microsoft.com/office/drawing/2014/main" id="{0752360E-97EF-429F-940F-0A6277ACFDA4}"/>
              </a:ext>
            </a:extLst>
          </p:cNvPr>
          <p:cNvSpPr>
            <a:spLocks noGrp="1"/>
          </p:cNvSpPr>
          <p:nvPr>
            <p:ph idx="1"/>
          </p:nvPr>
        </p:nvSpPr>
        <p:spPr>
          <a:xfrm>
            <a:off x="0" y="2892829"/>
            <a:ext cx="11571316" cy="3148533"/>
          </a:xfrm>
        </p:spPr>
        <p:txBody>
          <a:bodyPr>
            <a:normAutofit/>
          </a:bodyPr>
          <a:lstStyle/>
          <a:p>
            <a:pPr algn="ctr">
              <a:lnSpc>
                <a:spcPct val="150000"/>
              </a:lnSpc>
            </a:pPr>
            <a:r>
              <a:rPr lang="lt-LT" sz="2000" dirty="0"/>
              <a:t>Kryptingai įgyvendinti sveikatos priežiūrą ugdymo veikloje galima tik išnagrinėjus sveikatą atspindinčius rodiklius ir gydytojo rekomendacijas.</a:t>
            </a:r>
          </a:p>
        </p:txBody>
      </p:sp>
      <p:pic>
        <p:nvPicPr>
          <p:cNvPr id="4" name="Paveikslėlis 3">
            <a:extLst>
              <a:ext uri="{FF2B5EF4-FFF2-40B4-BE49-F238E27FC236}">
                <a16:creationId xmlns:a16="http://schemas.microsoft.com/office/drawing/2014/main" id="{17965B4C-C9B8-4836-9DD4-F391FEA7A8E8}"/>
              </a:ext>
            </a:extLst>
          </p:cNvPr>
          <p:cNvPicPr>
            <a:picLocks noChangeAspect="1"/>
          </p:cNvPicPr>
          <p:nvPr/>
        </p:nvPicPr>
        <p:blipFill>
          <a:blip r:embed="rId2">
            <a:lum contrast="20000"/>
          </a:blip>
          <a:stretch>
            <a:fillRect/>
          </a:stretch>
        </p:blipFill>
        <p:spPr>
          <a:xfrm>
            <a:off x="3769251" y="5825232"/>
            <a:ext cx="4016188" cy="9233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a:extLst>
              <a:ext uri="{FF2B5EF4-FFF2-40B4-BE49-F238E27FC236}">
                <a16:creationId xmlns:a16="http://schemas.microsoft.com/office/drawing/2014/main" id="{FB5E352B-6B9C-4252-B73E-A42A442EED04}"/>
              </a:ext>
            </a:extLst>
          </p:cNvPr>
          <p:cNvPicPr>
            <a:picLocks noChangeAspect="1"/>
          </p:cNvPicPr>
          <p:nvPr/>
        </p:nvPicPr>
        <p:blipFill>
          <a:blip r:embed="rId3"/>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4048546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EF7D2FC-5CB3-43EC-A2F4-BD35D3BB165F}"/>
              </a:ext>
            </a:extLst>
          </p:cNvPr>
          <p:cNvSpPr>
            <a:spLocks noGrp="1"/>
          </p:cNvSpPr>
          <p:nvPr>
            <p:ph type="title"/>
          </p:nvPr>
        </p:nvSpPr>
        <p:spPr>
          <a:xfrm>
            <a:off x="659475" y="931026"/>
            <a:ext cx="10945091" cy="3524596"/>
          </a:xfrm>
        </p:spPr>
        <p:txBody>
          <a:bodyPr>
            <a:noAutofit/>
          </a:bodyPr>
          <a:lstStyle/>
          <a:p>
            <a:pPr algn="ctr"/>
            <a:r>
              <a:rPr lang="lt-LT" sz="4800" dirty="0">
                <a:solidFill>
                  <a:schemeClr val="accent2">
                    <a:lumMod val="50000"/>
                  </a:schemeClr>
                </a:solidFill>
              </a:rPr>
              <a:t>Klaipėdos lopšelio-darželio „Pakalnutė“ vaikų sveikatos būklė 202</a:t>
            </a:r>
            <a:r>
              <a:rPr lang="en-US" sz="4800" dirty="0">
                <a:solidFill>
                  <a:schemeClr val="accent2">
                    <a:lumMod val="50000"/>
                  </a:schemeClr>
                </a:solidFill>
              </a:rPr>
              <a:t>1</a:t>
            </a:r>
            <a:r>
              <a:rPr lang="lt-LT" sz="4800" dirty="0">
                <a:solidFill>
                  <a:schemeClr val="accent2">
                    <a:lumMod val="50000"/>
                  </a:schemeClr>
                </a:solidFill>
              </a:rPr>
              <a:t>/202</a:t>
            </a:r>
            <a:r>
              <a:rPr lang="en-US" sz="4800" dirty="0">
                <a:solidFill>
                  <a:schemeClr val="accent2">
                    <a:lumMod val="50000"/>
                  </a:schemeClr>
                </a:solidFill>
              </a:rPr>
              <a:t>2</a:t>
            </a:r>
            <a:r>
              <a:rPr lang="lt-LT" sz="4800" dirty="0">
                <a:solidFill>
                  <a:schemeClr val="accent2">
                    <a:lumMod val="50000"/>
                  </a:schemeClr>
                </a:solidFill>
              </a:rPr>
              <a:t> m. m.</a:t>
            </a:r>
          </a:p>
        </p:txBody>
      </p:sp>
      <p:pic>
        <p:nvPicPr>
          <p:cNvPr id="4" name="Paveikslėlis 3">
            <a:extLst>
              <a:ext uri="{FF2B5EF4-FFF2-40B4-BE49-F238E27FC236}">
                <a16:creationId xmlns:a16="http://schemas.microsoft.com/office/drawing/2014/main" id="{F2A38154-3748-43B0-BF41-9A11AB7A3895}"/>
              </a:ext>
            </a:extLst>
          </p:cNvPr>
          <p:cNvPicPr>
            <a:picLocks noChangeAspect="1"/>
          </p:cNvPicPr>
          <p:nvPr/>
        </p:nvPicPr>
        <p:blipFill>
          <a:blip r:embed="rId2">
            <a:lum contrast="20000"/>
          </a:blip>
          <a:stretch>
            <a:fillRect/>
          </a:stretch>
        </p:blipFill>
        <p:spPr>
          <a:xfrm>
            <a:off x="3769251" y="5825232"/>
            <a:ext cx="4016188" cy="9233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a:extLst>
              <a:ext uri="{FF2B5EF4-FFF2-40B4-BE49-F238E27FC236}">
                <a16:creationId xmlns:a16="http://schemas.microsoft.com/office/drawing/2014/main" id="{3955595C-B583-47E1-B73A-95F1CDAFEE8C}"/>
              </a:ext>
            </a:extLst>
          </p:cNvPr>
          <p:cNvPicPr>
            <a:picLocks noChangeAspect="1"/>
          </p:cNvPicPr>
          <p:nvPr/>
        </p:nvPicPr>
        <p:blipFill>
          <a:blip r:embed="rId3"/>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4071347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5631CBF-AD0E-4FCA-805B-55B6D6700098}"/>
              </a:ext>
            </a:extLst>
          </p:cNvPr>
          <p:cNvSpPr>
            <a:spLocks noGrp="1"/>
          </p:cNvSpPr>
          <p:nvPr>
            <p:ph type="title"/>
          </p:nvPr>
        </p:nvSpPr>
        <p:spPr>
          <a:xfrm>
            <a:off x="344825" y="559724"/>
            <a:ext cx="8596668" cy="1320800"/>
          </a:xfrm>
        </p:spPr>
        <p:txBody>
          <a:bodyPr/>
          <a:lstStyle/>
          <a:p>
            <a:r>
              <a:rPr lang="lt-LT" dirty="0"/>
              <a:t>Reikšmių paaiškinimas</a:t>
            </a:r>
          </a:p>
        </p:txBody>
      </p:sp>
      <p:sp>
        <p:nvSpPr>
          <p:cNvPr id="3" name="Turinio vietos rezervavimo ženklas 2">
            <a:extLst>
              <a:ext uri="{FF2B5EF4-FFF2-40B4-BE49-F238E27FC236}">
                <a16:creationId xmlns:a16="http://schemas.microsoft.com/office/drawing/2014/main" id="{5FB981CD-EC96-432E-AFB2-E56E12D9A672}"/>
              </a:ext>
            </a:extLst>
          </p:cNvPr>
          <p:cNvSpPr>
            <a:spLocks noGrp="1"/>
          </p:cNvSpPr>
          <p:nvPr>
            <p:ph idx="1"/>
          </p:nvPr>
        </p:nvSpPr>
        <p:spPr>
          <a:xfrm>
            <a:off x="0" y="1377142"/>
            <a:ext cx="11514666" cy="4921134"/>
          </a:xfrm>
        </p:spPr>
        <p:txBody>
          <a:bodyPr>
            <a:normAutofit/>
          </a:bodyPr>
          <a:lstStyle/>
          <a:p>
            <a:pPr algn="just"/>
            <a:r>
              <a:rPr lang="lt-LT" b="1" i="0" u="none" strike="noStrike" baseline="0" dirty="0">
                <a:solidFill>
                  <a:srgbClr val="000000"/>
                </a:solidFill>
                <a:latin typeface="Trebuchet MS" panose="020B0603020202020204" pitchFamily="34" charset="0"/>
              </a:rPr>
              <a:t>N </a:t>
            </a:r>
            <a:r>
              <a:rPr lang="lt-LT" b="0" i="0" u="none" strike="noStrike" baseline="0" dirty="0">
                <a:solidFill>
                  <a:srgbClr val="000000"/>
                </a:solidFill>
                <a:latin typeface="Trebuchet MS" panose="020B0603020202020204" pitchFamily="34" charset="0"/>
              </a:rPr>
              <a:t>-absoliutus asmenų skaičius.</a:t>
            </a:r>
          </a:p>
          <a:p>
            <a:pPr algn="just"/>
            <a:r>
              <a:rPr lang="lt-LT" b="1" i="0" u="none" strike="noStrike" baseline="0" dirty="0">
                <a:solidFill>
                  <a:srgbClr val="000000"/>
                </a:solidFill>
                <a:latin typeface="Trebuchet MS" panose="020B0603020202020204" pitchFamily="34" charset="0"/>
              </a:rPr>
              <a:t>Rodiklio reikšmė </a:t>
            </a:r>
            <a:r>
              <a:rPr lang="lt-LT" b="0" i="0" u="none" strike="noStrike" baseline="0" dirty="0">
                <a:solidFill>
                  <a:srgbClr val="000000"/>
                </a:solidFill>
                <a:latin typeface="Trebuchet MS" panose="020B0603020202020204" pitchFamily="34" charset="0"/>
              </a:rPr>
              <a:t>-skaitinė rodiklio reikšmė ugdymo įstaigoje.</a:t>
            </a:r>
          </a:p>
          <a:p>
            <a:pPr algn="just"/>
            <a:r>
              <a:rPr lang="lt-LT" b="1" i="0" u="none" strike="noStrike" baseline="0" dirty="0">
                <a:solidFill>
                  <a:srgbClr val="000000"/>
                </a:solidFill>
                <a:latin typeface="Trebuchet MS" panose="020B0603020202020204" pitchFamily="34" charset="0"/>
              </a:rPr>
              <a:t>Rodiklio reikšmė savivaldybėje </a:t>
            </a:r>
            <a:r>
              <a:rPr lang="lt-LT" b="0" i="0" u="none" strike="noStrike" baseline="0" dirty="0">
                <a:solidFill>
                  <a:srgbClr val="000000"/>
                </a:solidFill>
                <a:latin typeface="Trebuchet MS" panose="020B0603020202020204" pitchFamily="34" charset="0"/>
              </a:rPr>
              <a:t>-skaitinė rodiklio reikšmė savivaldybėje.</a:t>
            </a:r>
          </a:p>
          <a:p>
            <a:pPr algn="just"/>
            <a:r>
              <a:rPr lang="lt-LT" b="1" i="0" u="none" strike="noStrike" baseline="0" dirty="0">
                <a:solidFill>
                  <a:srgbClr val="000000"/>
                </a:solidFill>
                <a:latin typeface="Trebuchet MS" panose="020B0603020202020204" pitchFamily="34" charset="0"/>
              </a:rPr>
              <a:t>Pokytis </a:t>
            </a:r>
            <a:r>
              <a:rPr lang="lt-LT" b="0" i="0" u="none" strike="noStrike" baseline="0" dirty="0">
                <a:solidFill>
                  <a:srgbClr val="000000"/>
                </a:solidFill>
                <a:latin typeface="Trebuchet MS" panose="020B0603020202020204" pitchFamily="34" charset="0"/>
              </a:rPr>
              <a:t>-pateikiama skaitinė ugdymo įstaigos rodiklio pokyčio reikšmė, kuri vaizduojama su "+" ženklu, jei reikšmė padidėjo, palyginus su praėjusiais metais ir "-", jei sumažėjo.</a:t>
            </a:r>
          </a:p>
          <a:p>
            <a:pPr marL="800100" lvl="2" indent="0" algn="just">
              <a:buNone/>
            </a:pPr>
            <a:r>
              <a:rPr lang="lt-LT" sz="1800" b="0" i="0" u="none" strike="noStrike" baseline="0" dirty="0">
                <a:solidFill>
                  <a:srgbClr val="000000"/>
                </a:solidFill>
                <a:latin typeface="Trebuchet MS" panose="020B0603020202020204" pitchFamily="34" charset="0"/>
              </a:rPr>
              <a:t>Rodiklio pokytis bus pateikiamas rausva spalva, jei tai reiškia statistiškai reikšmingą rodiklio pokytį, palyginti su praėjusių metų reikšme  ir balta, jei pokytis nebuvo statistiškai reikšmingas, palyginus su praeitų metų rodiklio reikšme.</a:t>
            </a:r>
          </a:p>
          <a:p>
            <a:pPr marL="400050" lvl="1" indent="0" algn="just">
              <a:buNone/>
            </a:pPr>
            <a:r>
              <a:rPr lang="lt-LT" sz="1800" b="1" dirty="0">
                <a:solidFill>
                  <a:srgbClr val="000000"/>
                </a:solidFill>
                <a:latin typeface="Trebuchet MS" panose="020B0603020202020204" pitchFamily="34" charset="0"/>
              </a:rPr>
              <a:t>Pastaba</a:t>
            </a:r>
            <a:r>
              <a:rPr lang="lt-LT" sz="1800" dirty="0">
                <a:solidFill>
                  <a:srgbClr val="000000"/>
                </a:solidFill>
                <a:latin typeface="Trebuchet MS" panose="020B0603020202020204" pitchFamily="34" charset="0"/>
              </a:rPr>
              <a:t> – 2-21 rodiklis apima tik tuos mokinius, kurie ugdymo įstaigai pristatė Formą Nr. E027-1</a:t>
            </a:r>
          </a:p>
          <a:p>
            <a:pPr marL="400050" lvl="1" indent="0" algn="just">
              <a:buNone/>
            </a:pPr>
            <a:r>
              <a:rPr lang="lt-LT" sz="1800" dirty="0">
                <a:solidFill>
                  <a:srgbClr val="000000"/>
                </a:solidFill>
                <a:latin typeface="Trebuchet MS" panose="020B0603020202020204" pitchFamily="34" charset="0"/>
              </a:rPr>
              <a:t>KPI ir </a:t>
            </a:r>
            <a:r>
              <a:rPr lang="lt-LT" sz="1800" dirty="0" err="1">
                <a:solidFill>
                  <a:srgbClr val="000000"/>
                </a:solidFill>
                <a:latin typeface="Trebuchet MS" panose="020B0603020202020204" pitchFamily="34" charset="0"/>
              </a:rPr>
              <a:t>kpi</a:t>
            </a:r>
            <a:r>
              <a:rPr lang="lt-LT" sz="1800" dirty="0">
                <a:solidFill>
                  <a:srgbClr val="000000"/>
                </a:solidFill>
                <a:latin typeface="Trebuchet MS" panose="020B0603020202020204" pitchFamily="34" charset="0"/>
              </a:rPr>
              <a:t> </a:t>
            </a:r>
            <a:r>
              <a:rPr lang="lt-LT" sz="1800" dirty="0" err="1">
                <a:solidFill>
                  <a:srgbClr val="000000"/>
                </a:solidFill>
                <a:latin typeface="Trebuchet MS" panose="020B0603020202020204" pitchFamily="34" charset="0"/>
              </a:rPr>
              <a:t>indekos</a:t>
            </a:r>
            <a:r>
              <a:rPr lang="lt-LT" sz="1800" dirty="0">
                <a:solidFill>
                  <a:srgbClr val="000000"/>
                </a:solidFill>
                <a:latin typeface="Trebuchet MS" panose="020B0603020202020204" pitchFamily="34" charset="0"/>
              </a:rPr>
              <a:t> ribos: Labai žemas – mažiau nei 1,2. Žemas – 1,2-2,6. Vidutinis 2,7-4,4. Aukštas 4,5-6,5. Labai aukštas – daugiau nei 6,5.</a:t>
            </a:r>
            <a:endParaRPr lang="lt-LT" sz="1800" u="none" strike="noStrike" baseline="0" dirty="0">
              <a:solidFill>
                <a:srgbClr val="000000"/>
              </a:solidFill>
              <a:latin typeface="Trebuchet MS" panose="020B0603020202020204" pitchFamily="34" charset="0"/>
            </a:endParaRPr>
          </a:p>
          <a:p>
            <a:pPr marL="0" indent="0" algn="r">
              <a:buNone/>
            </a:pPr>
            <a:r>
              <a:rPr lang="lt-LT" i="1">
                <a:solidFill>
                  <a:srgbClr val="000000"/>
                </a:solidFill>
                <a:latin typeface="Trebuchet MS" panose="020B0603020202020204" pitchFamily="34" charset="0"/>
              </a:rPr>
              <a:t>     </a:t>
            </a:r>
            <a:r>
              <a:rPr lang="lt-LT" sz="1600" b="0" i="1" u="none" strike="noStrike" baseline="0" dirty="0">
                <a:solidFill>
                  <a:srgbClr val="000000"/>
                </a:solidFill>
                <a:latin typeface="Trebuchet MS" panose="020B0603020202020204" pitchFamily="34" charset="0"/>
              </a:rPr>
              <a:t>Šaltinis: Vaikų sveikatos stebėsenos informacinė sistema (VSSIS)</a:t>
            </a:r>
            <a:endParaRPr lang="lt-LT" sz="1600" dirty="0">
              <a:latin typeface="Trebuchet MS" panose="020B0603020202020204" pitchFamily="34" charset="0"/>
            </a:endParaRPr>
          </a:p>
        </p:txBody>
      </p:sp>
      <p:pic>
        <p:nvPicPr>
          <p:cNvPr id="4" name="Paveikslėlis 3">
            <a:extLst>
              <a:ext uri="{FF2B5EF4-FFF2-40B4-BE49-F238E27FC236}">
                <a16:creationId xmlns:a16="http://schemas.microsoft.com/office/drawing/2014/main" id="{A6E458FF-81B8-4087-B103-EA0A4CE0D483}"/>
              </a:ext>
            </a:extLst>
          </p:cNvPr>
          <p:cNvPicPr>
            <a:picLocks noChangeAspect="1"/>
          </p:cNvPicPr>
          <p:nvPr/>
        </p:nvPicPr>
        <p:blipFill>
          <a:blip r:embed="rId2">
            <a:lum contrast="20000"/>
          </a:blip>
          <a:stretch>
            <a:fillRect/>
          </a:stretch>
        </p:blipFill>
        <p:spPr>
          <a:xfrm>
            <a:off x="3769251" y="5825232"/>
            <a:ext cx="4016188" cy="9233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a:extLst>
              <a:ext uri="{FF2B5EF4-FFF2-40B4-BE49-F238E27FC236}">
                <a16:creationId xmlns:a16="http://schemas.microsoft.com/office/drawing/2014/main" id="{CB10EB69-A1D4-4837-AFC1-9A0C5EC15388}"/>
              </a:ext>
            </a:extLst>
          </p:cNvPr>
          <p:cNvPicPr>
            <a:picLocks noChangeAspect="1"/>
          </p:cNvPicPr>
          <p:nvPr/>
        </p:nvPicPr>
        <p:blipFill>
          <a:blip r:embed="rId3"/>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1708422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F5603D2-9278-4281-BB77-4B14B49718E6}"/>
              </a:ext>
            </a:extLst>
          </p:cNvPr>
          <p:cNvSpPr>
            <a:spLocks noGrp="1"/>
          </p:cNvSpPr>
          <p:nvPr>
            <p:ph type="title"/>
          </p:nvPr>
        </p:nvSpPr>
        <p:spPr>
          <a:xfrm>
            <a:off x="216130" y="410094"/>
            <a:ext cx="9908771" cy="1320800"/>
          </a:xfrm>
        </p:spPr>
        <p:txBody>
          <a:bodyPr/>
          <a:lstStyle/>
          <a:p>
            <a:r>
              <a:rPr lang="lt-LT" dirty="0"/>
              <a:t>Klaipėdos lopšelio- darželio „Pakalnutė“ sveikatos rodiklių suvestinė (1)</a:t>
            </a:r>
          </a:p>
        </p:txBody>
      </p:sp>
      <p:graphicFrame>
        <p:nvGraphicFramePr>
          <p:cNvPr id="4" name="Lentelė 4">
            <a:extLst>
              <a:ext uri="{FF2B5EF4-FFF2-40B4-BE49-F238E27FC236}">
                <a16:creationId xmlns:a16="http://schemas.microsoft.com/office/drawing/2014/main" id="{0AE2CFF7-387A-4314-B402-B803116ADB39}"/>
              </a:ext>
            </a:extLst>
          </p:cNvPr>
          <p:cNvGraphicFramePr>
            <a:graphicFrameLocks noGrp="1"/>
          </p:cNvGraphicFramePr>
          <p:nvPr>
            <p:ph idx="1"/>
            <p:extLst>
              <p:ext uri="{D42A27DB-BD31-4B8C-83A1-F6EECF244321}">
                <p14:modId xmlns:p14="http://schemas.microsoft.com/office/powerpoint/2010/main" val="3361148085"/>
              </p:ext>
            </p:extLst>
          </p:nvPr>
        </p:nvGraphicFramePr>
        <p:xfrm>
          <a:off x="216130" y="1730894"/>
          <a:ext cx="11621190" cy="4230181"/>
        </p:xfrm>
        <a:graphic>
          <a:graphicData uri="http://schemas.openxmlformats.org/drawingml/2006/table">
            <a:tbl>
              <a:tblPr firstRow="1" bandRow="1">
                <a:tableStyleId>{5C22544A-7EE6-4342-B048-85BDC9FD1C3A}</a:tableStyleId>
              </a:tblPr>
              <a:tblGrid>
                <a:gridCol w="714895">
                  <a:extLst>
                    <a:ext uri="{9D8B030D-6E8A-4147-A177-3AD203B41FA5}">
                      <a16:colId xmlns:a16="http://schemas.microsoft.com/office/drawing/2014/main" val="601140069"/>
                    </a:ext>
                  </a:extLst>
                </a:gridCol>
                <a:gridCol w="5902037">
                  <a:extLst>
                    <a:ext uri="{9D8B030D-6E8A-4147-A177-3AD203B41FA5}">
                      <a16:colId xmlns:a16="http://schemas.microsoft.com/office/drawing/2014/main" val="2037202481"/>
                    </a:ext>
                  </a:extLst>
                </a:gridCol>
                <a:gridCol w="914400">
                  <a:extLst>
                    <a:ext uri="{9D8B030D-6E8A-4147-A177-3AD203B41FA5}">
                      <a16:colId xmlns:a16="http://schemas.microsoft.com/office/drawing/2014/main" val="462144092"/>
                    </a:ext>
                  </a:extLst>
                </a:gridCol>
                <a:gridCol w="1097280">
                  <a:extLst>
                    <a:ext uri="{9D8B030D-6E8A-4147-A177-3AD203B41FA5}">
                      <a16:colId xmlns:a16="http://schemas.microsoft.com/office/drawing/2014/main" val="3670730408"/>
                    </a:ext>
                  </a:extLst>
                </a:gridCol>
                <a:gridCol w="1712422">
                  <a:extLst>
                    <a:ext uri="{9D8B030D-6E8A-4147-A177-3AD203B41FA5}">
                      <a16:colId xmlns:a16="http://schemas.microsoft.com/office/drawing/2014/main" val="4061862938"/>
                    </a:ext>
                  </a:extLst>
                </a:gridCol>
                <a:gridCol w="1280156">
                  <a:extLst>
                    <a:ext uri="{9D8B030D-6E8A-4147-A177-3AD203B41FA5}">
                      <a16:colId xmlns:a16="http://schemas.microsoft.com/office/drawing/2014/main" val="105008342"/>
                    </a:ext>
                  </a:extLst>
                </a:gridCol>
              </a:tblGrid>
              <a:tr h="669637">
                <a:tc>
                  <a:txBody>
                    <a:bodyPr/>
                    <a:lstStyle/>
                    <a:p>
                      <a:pPr algn="ctr"/>
                      <a:r>
                        <a:rPr lang="lt-LT" dirty="0"/>
                        <a:t>Eil. Nr.</a:t>
                      </a:r>
                    </a:p>
                  </a:txBody>
                  <a:tcPr anchor="ctr"/>
                </a:tc>
                <a:tc>
                  <a:txBody>
                    <a:bodyPr/>
                    <a:lstStyle/>
                    <a:p>
                      <a:pPr algn="ctr"/>
                      <a:r>
                        <a:rPr lang="lt-LT" dirty="0"/>
                        <a:t>Rodiklis</a:t>
                      </a:r>
                    </a:p>
                  </a:txBody>
                  <a:tcPr anchor="ctr"/>
                </a:tc>
                <a:tc>
                  <a:txBody>
                    <a:bodyPr/>
                    <a:lstStyle/>
                    <a:p>
                      <a:pPr algn="ctr"/>
                      <a:r>
                        <a:rPr lang="lt-LT" dirty="0"/>
                        <a:t>N</a:t>
                      </a:r>
                    </a:p>
                  </a:txBody>
                  <a:tcPr anchor="ctr"/>
                </a:tc>
                <a:tc>
                  <a:txBody>
                    <a:bodyPr/>
                    <a:lstStyle/>
                    <a:p>
                      <a:pPr algn="ctr"/>
                      <a:r>
                        <a:rPr lang="lt-LT" dirty="0"/>
                        <a:t>Rodiklio reikšmė</a:t>
                      </a:r>
                    </a:p>
                  </a:txBody>
                  <a:tcPr anchor="ctr"/>
                </a:tc>
                <a:tc>
                  <a:txBody>
                    <a:bodyPr/>
                    <a:lstStyle/>
                    <a:p>
                      <a:pPr algn="ctr"/>
                      <a:r>
                        <a:rPr lang="lt-LT" dirty="0"/>
                        <a:t>Rodiklio reikšmė savivaldybėje</a:t>
                      </a:r>
                    </a:p>
                  </a:txBody>
                  <a:tcPr anchor="ctr"/>
                </a:tc>
                <a:tc>
                  <a:txBody>
                    <a:bodyPr/>
                    <a:lstStyle/>
                    <a:p>
                      <a:pPr algn="ctr"/>
                      <a:r>
                        <a:rPr lang="lt-LT" dirty="0"/>
                        <a:t>Pokytis nuo praeitų metų</a:t>
                      </a:r>
                    </a:p>
                  </a:txBody>
                  <a:tcPr anchor="ctr"/>
                </a:tc>
                <a:extLst>
                  <a:ext uri="{0D108BD9-81ED-4DB2-BD59-A6C34878D82A}">
                    <a16:rowId xmlns:a16="http://schemas.microsoft.com/office/drawing/2014/main" val="206184876"/>
                  </a:ext>
                </a:extLst>
              </a:tr>
              <a:tr h="721360">
                <a:tc>
                  <a:txBody>
                    <a:bodyPr/>
                    <a:lstStyle/>
                    <a:p>
                      <a:pPr algn="ctr"/>
                      <a:r>
                        <a:rPr lang="lt-LT" dirty="0"/>
                        <a:t>1.</a:t>
                      </a:r>
                    </a:p>
                  </a:txBody>
                  <a:tcPr anchor="ctr"/>
                </a:tc>
                <a:tc>
                  <a:txBody>
                    <a:bodyPr/>
                    <a:lstStyle/>
                    <a:p>
                      <a:pPr algn="l"/>
                      <a:r>
                        <a:rPr lang="lt-LT" sz="1600" b="1" kern="1200" dirty="0">
                          <a:solidFill>
                            <a:schemeClr val="dk1"/>
                          </a:solidFill>
                          <a:effectLst/>
                          <a:latin typeface="+mn-lt"/>
                          <a:ea typeface="+mn-ea"/>
                          <a:cs typeface="+mn-cs"/>
                        </a:rPr>
                        <a:t>Mokinių, lankančių ugdymo įstaiga, skaičius</a:t>
                      </a:r>
                      <a:endParaRPr lang="lt-LT" sz="1600" dirty="0"/>
                    </a:p>
                  </a:txBody>
                  <a:tcPr anchor="ctr"/>
                </a:tc>
                <a:tc>
                  <a:txBody>
                    <a:bodyPr/>
                    <a:lstStyle/>
                    <a:p>
                      <a:pPr algn="ctr">
                        <a:lnSpc>
                          <a:spcPct val="107000"/>
                        </a:lnSpc>
                        <a:spcAft>
                          <a:spcPts val="800"/>
                        </a:spcAft>
                      </a:pPr>
                      <a:r>
                        <a:rPr lang="en-GB" sz="1600" b="1" dirty="0">
                          <a:solidFill>
                            <a:srgbClr val="000000"/>
                          </a:solidFill>
                          <a:effectLst/>
                          <a:latin typeface="Times New Roman" panose="02020603050405020304" pitchFamily="18" charset="0"/>
                          <a:ea typeface="Times New Roman" panose="02020603050405020304" pitchFamily="18" charset="0"/>
                        </a:rPr>
                        <a:t>140</a:t>
                      </a:r>
                      <a:endParaRPr lang="en-GB" sz="1600" b="1" dirty="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dirty="0">
                          <a:solidFill>
                            <a:srgbClr val="000000"/>
                          </a:solidFill>
                          <a:effectLst/>
                          <a:latin typeface="Times New Roman" panose="02020603050405020304" pitchFamily="18" charset="0"/>
                          <a:ea typeface="Times New Roman" panose="02020603050405020304" pitchFamily="18" charset="0"/>
                        </a:rPr>
                        <a:t>-</a:t>
                      </a:r>
                      <a:endParaRPr lang="en-GB" sz="1600" b="1" dirty="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8421</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+7,69</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279836788"/>
                  </a:ext>
                </a:extLst>
              </a:tr>
              <a:tr h="773367">
                <a:tc>
                  <a:txBody>
                    <a:bodyPr/>
                    <a:lstStyle/>
                    <a:p>
                      <a:pPr algn="ctr"/>
                      <a:r>
                        <a:rPr lang="lt-LT" dirty="0"/>
                        <a:t>2.</a:t>
                      </a:r>
                    </a:p>
                  </a:txBody>
                  <a:tcPr anchor="ctr"/>
                </a:tc>
                <a:tc>
                  <a:txBody>
                    <a:bodyPr/>
                    <a:lstStyle/>
                    <a:p>
                      <a:pPr algn="l">
                        <a:lnSpc>
                          <a:spcPct val="107000"/>
                        </a:lnSpc>
                        <a:spcAft>
                          <a:spcPts val="800"/>
                        </a:spcAft>
                      </a:pPr>
                      <a:r>
                        <a:rPr lang="lt-LT" sz="1600" b="1" dirty="0">
                          <a:solidFill>
                            <a:srgbClr val="000000"/>
                          </a:solidFill>
                          <a:effectLst/>
                          <a:latin typeface="Trebuchet MS" panose="020B0603020202020204" pitchFamily="34" charset="0"/>
                          <a:ea typeface="Times New Roman" panose="02020603050405020304" pitchFamily="18" charset="0"/>
                        </a:rPr>
                        <a:t>Mokinių pristačiusių formą Nr. E027-1, dalis (%)</a:t>
                      </a:r>
                      <a:endParaRPr lang="lt-LT" sz="1600" dirty="0">
                        <a:effectLst/>
                        <a:latin typeface="Trebuchet MS" panose="020B0603020202020204" pitchFamily="34"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123</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dirty="0">
                          <a:solidFill>
                            <a:srgbClr val="000000"/>
                          </a:solidFill>
                          <a:effectLst/>
                          <a:latin typeface="Times New Roman" panose="02020603050405020304" pitchFamily="18" charset="0"/>
                          <a:ea typeface="Times New Roman" panose="02020603050405020304" pitchFamily="18" charset="0"/>
                        </a:rPr>
                        <a:t>87,86</a:t>
                      </a:r>
                      <a:endParaRPr lang="en-GB" sz="1600" b="1" dirty="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dirty="0">
                          <a:solidFill>
                            <a:srgbClr val="000000"/>
                          </a:solidFill>
                          <a:effectLst/>
                          <a:latin typeface="Times New Roman" panose="02020603050405020304" pitchFamily="18" charset="0"/>
                          <a:ea typeface="Times New Roman" panose="02020603050405020304" pitchFamily="18" charset="0"/>
                        </a:rPr>
                        <a:t>79,79</a:t>
                      </a:r>
                      <a:endParaRPr lang="en-GB" sz="1600" b="1" dirty="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+73,05</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solidFill>
                      <a:srgbClr val="FF9999"/>
                    </a:solidFill>
                  </a:tcPr>
                </a:tc>
                <a:extLst>
                  <a:ext uri="{0D108BD9-81ED-4DB2-BD59-A6C34878D82A}">
                    <a16:rowId xmlns:a16="http://schemas.microsoft.com/office/drawing/2014/main" val="3832323207"/>
                  </a:ext>
                </a:extLst>
              </a:tr>
              <a:tr h="773367">
                <a:tc>
                  <a:txBody>
                    <a:bodyPr/>
                    <a:lstStyle/>
                    <a:p>
                      <a:pPr algn="ctr"/>
                      <a:r>
                        <a:rPr lang="lt-LT" dirty="0"/>
                        <a:t>3.</a:t>
                      </a:r>
                    </a:p>
                  </a:txBody>
                  <a:tcPr anchor="ctr"/>
                </a:tc>
                <a:tc>
                  <a:txBody>
                    <a:bodyPr/>
                    <a:lstStyle/>
                    <a:p>
                      <a:pPr algn="l">
                        <a:lnSpc>
                          <a:spcPct val="107000"/>
                        </a:lnSpc>
                        <a:spcAft>
                          <a:spcPts val="800"/>
                        </a:spcAft>
                      </a:pPr>
                      <a:r>
                        <a:rPr lang="lt-LT" sz="1600" b="1" dirty="0">
                          <a:solidFill>
                            <a:srgbClr val="000000"/>
                          </a:solidFill>
                          <a:effectLst/>
                          <a:latin typeface="Trebuchet MS" panose="020B0603020202020204" pitchFamily="34" charset="0"/>
                          <a:ea typeface="Times New Roman" panose="02020603050405020304" pitchFamily="18" charset="0"/>
                        </a:rPr>
                        <a:t>Mokinių, kurių formos  Nr. E027-1 formos I dalis "Fizinės būklės įvertinimas" užpildyta, dalis (%)</a:t>
                      </a:r>
                      <a:endParaRPr lang="lt-LT" sz="1600" dirty="0">
                        <a:effectLst/>
                        <a:latin typeface="Trebuchet MS" panose="020B0603020202020204" pitchFamily="34"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136</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dirty="0">
                          <a:solidFill>
                            <a:srgbClr val="000000"/>
                          </a:solidFill>
                          <a:effectLst/>
                          <a:latin typeface="Times New Roman" panose="02020603050405020304" pitchFamily="18" charset="0"/>
                          <a:ea typeface="Times New Roman" panose="02020603050405020304" pitchFamily="18" charset="0"/>
                        </a:rPr>
                        <a:t>97,14</a:t>
                      </a:r>
                      <a:endParaRPr lang="en-GB" sz="1600" b="1" dirty="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dirty="0">
                          <a:solidFill>
                            <a:srgbClr val="000000"/>
                          </a:solidFill>
                          <a:effectLst/>
                          <a:latin typeface="Times New Roman" panose="02020603050405020304" pitchFamily="18" charset="0"/>
                          <a:ea typeface="Times New Roman" panose="02020603050405020304" pitchFamily="18" charset="0"/>
                        </a:rPr>
                        <a:t>94,24</a:t>
                      </a:r>
                      <a:endParaRPr lang="en-GB" sz="1600" b="1" dirty="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dirty="0">
                          <a:solidFill>
                            <a:srgbClr val="000000"/>
                          </a:solidFill>
                          <a:effectLst/>
                          <a:latin typeface="Times New Roman" panose="02020603050405020304" pitchFamily="18" charset="0"/>
                          <a:ea typeface="Times New Roman" panose="02020603050405020304" pitchFamily="18" charset="0"/>
                        </a:rPr>
                        <a:t>+22,61</a:t>
                      </a:r>
                      <a:endParaRPr lang="en-GB" sz="1600" b="1" dirty="0">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3265482949"/>
                  </a:ext>
                </a:extLst>
              </a:tr>
              <a:tr h="773367">
                <a:tc>
                  <a:txBody>
                    <a:bodyPr/>
                    <a:lstStyle/>
                    <a:p>
                      <a:pPr algn="ctr"/>
                      <a:r>
                        <a:rPr lang="lt-LT" dirty="0"/>
                        <a:t>4.</a:t>
                      </a:r>
                    </a:p>
                  </a:txBody>
                  <a:tcPr anchor="ctr"/>
                </a:tc>
                <a:tc>
                  <a:txBody>
                    <a:bodyPr/>
                    <a:lstStyle/>
                    <a:p>
                      <a:pPr algn="l">
                        <a:lnSpc>
                          <a:spcPct val="107000"/>
                        </a:lnSpc>
                        <a:spcAft>
                          <a:spcPts val="800"/>
                        </a:spcAft>
                      </a:pPr>
                      <a:r>
                        <a:rPr lang="lt-LT" sz="1600" b="1" dirty="0">
                          <a:solidFill>
                            <a:srgbClr val="000000"/>
                          </a:solidFill>
                          <a:effectLst/>
                          <a:latin typeface="Trebuchet MS" panose="020B0603020202020204" pitchFamily="34" charset="0"/>
                          <a:ea typeface="Times New Roman" panose="02020603050405020304" pitchFamily="18" charset="0"/>
                        </a:rPr>
                        <a:t>Mokinių, kurių formos  Nr. E027-1 formos II dalis "Dantų ir žandikaulių būklės įvertinimas" užpildyta, dalis (%)</a:t>
                      </a:r>
                      <a:endParaRPr lang="lt-LT" sz="1600" dirty="0">
                        <a:effectLst/>
                        <a:latin typeface="Trebuchet MS" panose="020B0603020202020204" pitchFamily="34"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124</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88,57</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dirty="0">
                          <a:solidFill>
                            <a:srgbClr val="000000"/>
                          </a:solidFill>
                          <a:effectLst/>
                          <a:latin typeface="Times New Roman" panose="02020603050405020304" pitchFamily="18" charset="0"/>
                          <a:ea typeface="Times New Roman" panose="02020603050405020304" pitchFamily="18" charset="0"/>
                        </a:rPr>
                        <a:t>81,91</a:t>
                      </a:r>
                      <a:endParaRPr lang="en-GB" sz="1600" b="1" dirty="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dirty="0">
                          <a:solidFill>
                            <a:srgbClr val="000000"/>
                          </a:solidFill>
                          <a:effectLst/>
                          <a:latin typeface="Times New Roman" panose="02020603050405020304" pitchFamily="18" charset="0"/>
                          <a:ea typeface="Times New Roman" panose="02020603050405020304" pitchFamily="18" charset="0"/>
                        </a:rPr>
                        <a:t>+74,45</a:t>
                      </a:r>
                      <a:endParaRPr lang="en-GB" sz="1600" b="1" dirty="0">
                        <a:effectLst/>
                        <a:latin typeface="Times New Roman" panose="02020603050405020304" pitchFamily="18" charset="0"/>
                        <a:ea typeface="Times New Roman" panose="02020603050405020304" pitchFamily="18" charset="0"/>
                      </a:endParaRPr>
                    </a:p>
                  </a:txBody>
                  <a:tcPr marL="24765" marR="24765" marT="24765" marB="24765" anchor="ctr">
                    <a:solidFill>
                      <a:srgbClr val="FF9999"/>
                    </a:solidFill>
                  </a:tcPr>
                </a:tc>
                <a:extLst>
                  <a:ext uri="{0D108BD9-81ED-4DB2-BD59-A6C34878D82A}">
                    <a16:rowId xmlns:a16="http://schemas.microsoft.com/office/drawing/2014/main" val="3998782663"/>
                  </a:ext>
                </a:extLst>
              </a:tr>
            </a:tbl>
          </a:graphicData>
        </a:graphic>
      </p:graphicFrame>
      <p:pic>
        <p:nvPicPr>
          <p:cNvPr id="5" name="Paveikslėlis 4">
            <a:extLst>
              <a:ext uri="{FF2B5EF4-FFF2-40B4-BE49-F238E27FC236}">
                <a16:creationId xmlns:a16="http://schemas.microsoft.com/office/drawing/2014/main" id="{2F1BCE77-9598-4C0B-A213-5974F4E2E18F}"/>
              </a:ext>
            </a:extLst>
          </p:cNvPr>
          <p:cNvPicPr>
            <a:picLocks noChangeAspect="1"/>
          </p:cNvPicPr>
          <p:nvPr/>
        </p:nvPicPr>
        <p:blipFill>
          <a:blip r:embed="rId2">
            <a:lum contrast="20000"/>
          </a:blip>
          <a:stretch>
            <a:fillRect/>
          </a:stretch>
        </p:blipFill>
        <p:spPr>
          <a:xfrm>
            <a:off x="3769251" y="5961075"/>
            <a:ext cx="3425337" cy="7875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Рисунок 5">
            <a:extLst>
              <a:ext uri="{FF2B5EF4-FFF2-40B4-BE49-F238E27FC236}">
                <a16:creationId xmlns:a16="http://schemas.microsoft.com/office/drawing/2014/main" id="{566DD46A-43CB-4A0D-B621-B964FCBA809F}"/>
              </a:ext>
            </a:extLst>
          </p:cNvPr>
          <p:cNvPicPr>
            <a:picLocks noChangeAspect="1"/>
          </p:cNvPicPr>
          <p:nvPr/>
        </p:nvPicPr>
        <p:blipFill>
          <a:blip r:embed="rId3"/>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3179763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C48162D-DCEB-4437-B29B-5AC96D955842}"/>
              </a:ext>
            </a:extLst>
          </p:cNvPr>
          <p:cNvSpPr>
            <a:spLocks noGrp="1"/>
          </p:cNvSpPr>
          <p:nvPr>
            <p:ph type="title"/>
          </p:nvPr>
        </p:nvSpPr>
        <p:spPr>
          <a:xfrm>
            <a:off x="149629" y="393469"/>
            <a:ext cx="10174778" cy="1320800"/>
          </a:xfrm>
        </p:spPr>
        <p:txBody>
          <a:bodyPr/>
          <a:lstStyle/>
          <a:p>
            <a:r>
              <a:rPr lang="lt-LT" dirty="0"/>
              <a:t>Klaipėdos lopšelio- darželio „Pakalnutė“ sveikatos rodiklių suvestinė (2)</a:t>
            </a:r>
          </a:p>
        </p:txBody>
      </p:sp>
      <p:graphicFrame>
        <p:nvGraphicFramePr>
          <p:cNvPr id="4" name="Lentelė 4">
            <a:extLst>
              <a:ext uri="{FF2B5EF4-FFF2-40B4-BE49-F238E27FC236}">
                <a16:creationId xmlns:a16="http://schemas.microsoft.com/office/drawing/2014/main" id="{93BF58DF-7E7F-427A-9663-D0DD56787740}"/>
              </a:ext>
            </a:extLst>
          </p:cNvPr>
          <p:cNvGraphicFramePr>
            <a:graphicFrameLocks noGrp="1"/>
          </p:cNvGraphicFramePr>
          <p:nvPr>
            <p:ph idx="1"/>
            <p:extLst>
              <p:ext uri="{D42A27DB-BD31-4B8C-83A1-F6EECF244321}">
                <p14:modId xmlns:p14="http://schemas.microsoft.com/office/powerpoint/2010/main" val="607497496"/>
              </p:ext>
            </p:extLst>
          </p:nvPr>
        </p:nvGraphicFramePr>
        <p:xfrm>
          <a:off x="149629" y="1573212"/>
          <a:ext cx="11892742" cy="4387863"/>
        </p:xfrm>
        <a:graphic>
          <a:graphicData uri="http://schemas.openxmlformats.org/drawingml/2006/table">
            <a:tbl>
              <a:tblPr firstRow="1" bandRow="1">
                <a:tableStyleId>{5C22544A-7EE6-4342-B048-85BDC9FD1C3A}</a:tableStyleId>
              </a:tblPr>
              <a:tblGrid>
                <a:gridCol w="589280">
                  <a:extLst>
                    <a:ext uri="{9D8B030D-6E8A-4147-A177-3AD203B41FA5}">
                      <a16:colId xmlns:a16="http://schemas.microsoft.com/office/drawing/2014/main" val="3400134853"/>
                    </a:ext>
                  </a:extLst>
                </a:gridCol>
                <a:gridCol w="6559666">
                  <a:extLst>
                    <a:ext uri="{9D8B030D-6E8A-4147-A177-3AD203B41FA5}">
                      <a16:colId xmlns:a16="http://schemas.microsoft.com/office/drawing/2014/main" val="90313186"/>
                    </a:ext>
                  </a:extLst>
                </a:gridCol>
                <a:gridCol w="615141">
                  <a:extLst>
                    <a:ext uri="{9D8B030D-6E8A-4147-A177-3AD203B41FA5}">
                      <a16:colId xmlns:a16="http://schemas.microsoft.com/office/drawing/2014/main" val="1127055100"/>
                    </a:ext>
                  </a:extLst>
                </a:gridCol>
                <a:gridCol w="1296786">
                  <a:extLst>
                    <a:ext uri="{9D8B030D-6E8A-4147-A177-3AD203B41FA5}">
                      <a16:colId xmlns:a16="http://schemas.microsoft.com/office/drawing/2014/main" val="2275427541"/>
                    </a:ext>
                  </a:extLst>
                </a:gridCol>
                <a:gridCol w="1662545">
                  <a:extLst>
                    <a:ext uri="{9D8B030D-6E8A-4147-A177-3AD203B41FA5}">
                      <a16:colId xmlns:a16="http://schemas.microsoft.com/office/drawing/2014/main" val="3768754137"/>
                    </a:ext>
                  </a:extLst>
                </a:gridCol>
                <a:gridCol w="1169324">
                  <a:extLst>
                    <a:ext uri="{9D8B030D-6E8A-4147-A177-3AD203B41FA5}">
                      <a16:colId xmlns:a16="http://schemas.microsoft.com/office/drawing/2014/main" val="1460924005"/>
                    </a:ext>
                  </a:extLst>
                </a:gridCol>
              </a:tblGrid>
              <a:tr h="1303585">
                <a:tc>
                  <a:txBody>
                    <a:bodyPr/>
                    <a:lstStyle/>
                    <a:p>
                      <a:pPr algn="ctr"/>
                      <a:r>
                        <a:rPr lang="lt-LT" dirty="0"/>
                        <a:t>Eil. Nr.</a:t>
                      </a:r>
                    </a:p>
                  </a:txBody>
                  <a:tcPr anchor="ctr"/>
                </a:tc>
                <a:tc>
                  <a:txBody>
                    <a:bodyPr/>
                    <a:lstStyle/>
                    <a:p>
                      <a:pPr algn="ctr"/>
                      <a:r>
                        <a:rPr lang="lt-LT" dirty="0"/>
                        <a:t>Rodiklis</a:t>
                      </a:r>
                    </a:p>
                  </a:txBody>
                  <a:tcPr anchor="ctr"/>
                </a:tc>
                <a:tc>
                  <a:txBody>
                    <a:bodyPr/>
                    <a:lstStyle/>
                    <a:p>
                      <a:pPr algn="ctr"/>
                      <a:r>
                        <a:rPr lang="lt-LT" dirty="0"/>
                        <a:t>N</a:t>
                      </a:r>
                    </a:p>
                  </a:txBody>
                  <a:tcPr anchor="ctr"/>
                </a:tc>
                <a:tc>
                  <a:txBody>
                    <a:bodyPr/>
                    <a:lstStyle/>
                    <a:p>
                      <a:pPr algn="ctr"/>
                      <a:r>
                        <a:rPr lang="lt-LT" dirty="0"/>
                        <a:t>Rodiklio reikšmė</a:t>
                      </a:r>
                    </a:p>
                  </a:txBody>
                  <a:tcPr anchor="ctr"/>
                </a:tc>
                <a:tc>
                  <a:txBody>
                    <a:bodyPr/>
                    <a:lstStyle/>
                    <a:p>
                      <a:pPr algn="ctr"/>
                      <a:r>
                        <a:rPr lang="lt-LT" dirty="0"/>
                        <a:t>Rodiklio reikšmė savivaldybėje</a:t>
                      </a:r>
                    </a:p>
                  </a:txBody>
                  <a:tcPr anchor="ctr"/>
                </a:tc>
                <a:tc>
                  <a:txBody>
                    <a:bodyPr/>
                    <a:lstStyle/>
                    <a:p>
                      <a:pPr algn="ctr"/>
                      <a:r>
                        <a:rPr lang="lt-LT" dirty="0"/>
                        <a:t>Pokytis nuo praeitų metų</a:t>
                      </a:r>
                    </a:p>
                  </a:txBody>
                  <a:tcPr anchor="ctr"/>
                </a:tc>
                <a:extLst>
                  <a:ext uri="{0D108BD9-81ED-4DB2-BD59-A6C34878D82A}">
                    <a16:rowId xmlns:a16="http://schemas.microsoft.com/office/drawing/2014/main" val="3008091501"/>
                  </a:ext>
                </a:extLst>
              </a:tr>
              <a:tr h="701483">
                <a:tc>
                  <a:txBody>
                    <a:bodyPr/>
                    <a:lstStyle/>
                    <a:p>
                      <a:pPr algn="ctr"/>
                      <a:r>
                        <a:rPr lang="lt-LT" dirty="0"/>
                        <a:t>5.</a:t>
                      </a:r>
                    </a:p>
                  </a:txBody>
                  <a:tcPr anchor="ctr"/>
                </a:tc>
                <a:tc>
                  <a:txBody>
                    <a:bodyPr/>
                    <a:lstStyle/>
                    <a:p>
                      <a:pPr>
                        <a:lnSpc>
                          <a:spcPct val="107000"/>
                        </a:lnSpc>
                        <a:spcAft>
                          <a:spcPts val="800"/>
                        </a:spcAft>
                      </a:pPr>
                      <a:r>
                        <a:rPr lang="lt-LT" sz="1600" b="1" dirty="0">
                          <a:solidFill>
                            <a:srgbClr val="000000"/>
                          </a:solidFill>
                          <a:effectLst/>
                          <a:latin typeface="Trebuchet MS" panose="020B0603020202020204" pitchFamily="34" charset="0"/>
                          <a:ea typeface="Times New Roman" panose="02020603050405020304" pitchFamily="18" charset="0"/>
                        </a:rPr>
                        <a:t>Mokinių, galinčių dalyvauti ugdymo veikloje be jokių apribojimų, dalis (%)</a:t>
                      </a:r>
                      <a:endParaRPr lang="lt-LT" sz="1600" dirty="0">
                        <a:effectLst/>
                        <a:latin typeface="Trebuchet MS" panose="020B0603020202020204" pitchFamily="34"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128</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94,12</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90,52</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-3,06</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921630540"/>
                  </a:ext>
                </a:extLst>
              </a:tr>
              <a:tr h="476559">
                <a:tc>
                  <a:txBody>
                    <a:bodyPr/>
                    <a:lstStyle/>
                    <a:p>
                      <a:pPr algn="ctr"/>
                      <a:r>
                        <a:rPr lang="lt-LT" dirty="0"/>
                        <a:t>6.</a:t>
                      </a:r>
                    </a:p>
                  </a:txBody>
                  <a:tcPr anchor="ctr"/>
                </a:tc>
                <a:tc>
                  <a:txBody>
                    <a:bodyPr/>
                    <a:lstStyle/>
                    <a:p>
                      <a:pPr>
                        <a:lnSpc>
                          <a:spcPct val="107000"/>
                        </a:lnSpc>
                        <a:spcAft>
                          <a:spcPts val="800"/>
                        </a:spcAft>
                      </a:pPr>
                      <a:r>
                        <a:rPr lang="lt-LT" sz="1600" b="1" dirty="0">
                          <a:solidFill>
                            <a:srgbClr val="000000"/>
                          </a:solidFill>
                          <a:effectLst/>
                          <a:latin typeface="Trebuchet MS" panose="020B0603020202020204" pitchFamily="34" charset="0"/>
                          <a:ea typeface="Times New Roman" panose="02020603050405020304" pitchFamily="18" charset="0"/>
                        </a:rPr>
                        <a:t>Mokinių, turinčių per mažą svorį, dalis (%)</a:t>
                      </a:r>
                      <a:endParaRPr lang="lt-LT" sz="1600" dirty="0">
                        <a:effectLst/>
                        <a:latin typeface="Trebuchet MS" panose="020B0603020202020204" pitchFamily="34"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29</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21,32</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25,71</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-4,52</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3456954456"/>
                  </a:ext>
                </a:extLst>
              </a:tr>
              <a:tr h="476559">
                <a:tc>
                  <a:txBody>
                    <a:bodyPr/>
                    <a:lstStyle/>
                    <a:p>
                      <a:pPr algn="ctr"/>
                      <a:r>
                        <a:rPr lang="lt-LT" dirty="0"/>
                        <a:t>7.</a:t>
                      </a:r>
                    </a:p>
                  </a:txBody>
                  <a:tcPr anchor="ctr"/>
                </a:tc>
                <a:tc>
                  <a:txBody>
                    <a:bodyPr/>
                    <a:lstStyle/>
                    <a:p>
                      <a:pPr>
                        <a:lnSpc>
                          <a:spcPct val="107000"/>
                        </a:lnSpc>
                        <a:spcAft>
                          <a:spcPts val="800"/>
                        </a:spcAft>
                      </a:pPr>
                      <a:r>
                        <a:rPr lang="lt-LT" sz="1600" b="1">
                          <a:solidFill>
                            <a:srgbClr val="000000"/>
                          </a:solidFill>
                          <a:effectLst/>
                          <a:latin typeface="Trebuchet MS" panose="020B0603020202020204" pitchFamily="34" charset="0"/>
                          <a:ea typeface="Times New Roman" panose="02020603050405020304" pitchFamily="18" charset="0"/>
                        </a:rPr>
                        <a:t>Mokinių, turinčių normalų svorį, dalis (%)</a:t>
                      </a:r>
                      <a:endParaRPr lang="lt-LT" sz="1600">
                        <a:effectLst/>
                        <a:latin typeface="Trebuchet MS" panose="020B0603020202020204" pitchFamily="34"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75</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55,15</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57,94</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+7,17</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21951676"/>
                  </a:ext>
                </a:extLst>
              </a:tr>
              <a:tr h="476559">
                <a:tc>
                  <a:txBody>
                    <a:bodyPr/>
                    <a:lstStyle/>
                    <a:p>
                      <a:pPr algn="ctr"/>
                      <a:r>
                        <a:rPr lang="lt-LT" dirty="0"/>
                        <a:t>8.</a:t>
                      </a:r>
                    </a:p>
                  </a:txBody>
                  <a:tcPr anchor="ctr"/>
                </a:tc>
                <a:tc>
                  <a:txBody>
                    <a:bodyPr/>
                    <a:lstStyle/>
                    <a:p>
                      <a:pPr>
                        <a:lnSpc>
                          <a:spcPct val="107000"/>
                        </a:lnSpc>
                        <a:spcAft>
                          <a:spcPts val="800"/>
                        </a:spcAft>
                      </a:pPr>
                      <a:r>
                        <a:rPr lang="lt-LT" sz="1600" b="1">
                          <a:solidFill>
                            <a:srgbClr val="000000"/>
                          </a:solidFill>
                          <a:effectLst/>
                          <a:latin typeface="Trebuchet MS" panose="020B0603020202020204" pitchFamily="34" charset="0"/>
                          <a:ea typeface="Times New Roman" panose="02020603050405020304" pitchFamily="18" charset="0"/>
                        </a:rPr>
                        <a:t>Mokinių, turinčių antsvorį, dalis (%)</a:t>
                      </a:r>
                      <a:endParaRPr lang="lt-LT" sz="1600">
                        <a:effectLst/>
                        <a:latin typeface="Trebuchet MS" panose="020B0603020202020204" pitchFamily="34"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4</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2,94</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5,85</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NA</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270223521"/>
                  </a:ext>
                </a:extLst>
              </a:tr>
              <a:tr h="476559">
                <a:tc>
                  <a:txBody>
                    <a:bodyPr/>
                    <a:lstStyle/>
                    <a:p>
                      <a:pPr algn="ctr"/>
                      <a:r>
                        <a:rPr lang="lt-LT" dirty="0"/>
                        <a:t>9.</a:t>
                      </a:r>
                    </a:p>
                  </a:txBody>
                  <a:tcPr anchor="ctr"/>
                </a:tc>
                <a:tc>
                  <a:txBody>
                    <a:bodyPr/>
                    <a:lstStyle/>
                    <a:p>
                      <a:pPr>
                        <a:lnSpc>
                          <a:spcPct val="107000"/>
                        </a:lnSpc>
                        <a:spcAft>
                          <a:spcPts val="800"/>
                        </a:spcAft>
                      </a:pPr>
                      <a:r>
                        <a:rPr lang="lt-LT" sz="1600" b="1">
                          <a:solidFill>
                            <a:srgbClr val="000000"/>
                          </a:solidFill>
                          <a:effectLst/>
                          <a:latin typeface="Trebuchet MS" panose="020B0603020202020204" pitchFamily="34" charset="0"/>
                          <a:ea typeface="Times New Roman" panose="02020603050405020304" pitchFamily="18" charset="0"/>
                        </a:rPr>
                        <a:t>Mokinių, turinčių nutukimą, dalis (%) </a:t>
                      </a:r>
                      <a:endParaRPr lang="lt-LT" sz="1600">
                        <a:effectLst/>
                        <a:latin typeface="Trebuchet MS" panose="020B0603020202020204" pitchFamily="34"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3</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2,21</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2,78</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NA</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4133747766"/>
                  </a:ext>
                </a:extLst>
              </a:tr>
              <a:tr h="476559">
                <a:tc>
                  <a:txBody>
                    <a:bodyPr/>
                    <a:lstStyle/>
                    <a:p>
                      <a:pPr algn="ctr"/>
                      <a:r>
                        <a:rPr lang="lt-LT" dirty="0"/>
                        <a:t>10.</a:t>
                      </a:r>
                    </a:p>
                  </a:txBody>
                  <a:tcPr anchor="ctr"/>
                </a:tc>
                <a:tc>
                  <a:txBody>
                    <a:bodyPr/>
                    <a:lstStyle/>
                    <a:p>
                      <a:pPr>
                        <a:lnSpc>
                          <a:spcPct val="107000"/>
                        </a:lnSpc>
                        <a:spcAft>
                          <a:spcPts val="800"/>
                        </a:spcAft>
                      </a:pPr>
                      <a:r>
                        <a:rPr lang="lt-LT" sz="1600" b="1" dirty="0">
                          <a:solidFill>
                            <a:srgbClr val="000000"/>
                          </a:solidFill>
                          <a:effectLst/>
                          <a:latin typeface="Trebuchet MS" panose="020B0603020202020204" pitchFamily="34" charset="0"/>
                          <a:ea typeface="Times New Roman" panose="02020603050405020304" pitchFamily="18" charset="0"/>
                        </a:rPr>
                        <a:t>Mokinių, priskiriamų pagrindinei fizinio ugdymo grupei, dalis (%)</a:t>
                      </a:r>
                      <a:endParaRPr lang="lt-LT" sz="1600" dirty="0">
                        <a:effectLst/>
                        <a:latin typeface="Trebuchet MS" panose="020B0603020202020204" pitchFamily="34"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133</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97,79</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99,37</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dirty="0">
                          <a:solidFill>
                            <a:srgbClr val="000000"/>
                          </a:solidFill>
                          <a:effectLst/>
                          <a:latin typeface="Times New Roman" panose="02020603050405020304" pitchFamily="18" charset="0"/>
                          <a:ea typeface="Times New Roman" panose="02020603050405020304" pitchFamily="18" charset="0"/>
                        </a:rPr>
                        <a:t>-1,25</a:t>
                      </a:r>
                      <a:endParaRPr lang="en-GB" sz="1600" b="1" dirty="0">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4004483716"/>
                  </a:ext>
                </a:extLst>
              </a:tr>
            </a:tbl>
          </a:graphicData>
        </a:graphic>
      </p:graphicFrame>
      <p:pic>
        <p:nvPicPr>
          <p:cNvPr id="5" name="Paveikslėlis 4">
            <a:extLst>
              <a:ext uri="{FF2B5EF4-FFF2-40B4-BE49-F238E27FC236}">
                <a16:creationId xmlns:a16="http://schemas.microsoft.com/office/drawing/2014/main" id="{EDD8A4E7-7209-434F-8C75-1B15AFE712F7}"/>
              </a:ext>
            </a:extLst>
          </p:cNvPr>
          <p:cNvPicPr>
            <a:picLocks noChangeAspect="1"/>
          </p:cNvPicPr>
          <p:nvPr/>
        </p:nvPicPr>
        <p:blipFill>
          <a:blip r:embed="rId2">
            <a:lum contrast="20000"/>
          </a:blip>
          <a:stretch>
            <a:fillRect/>
          </a:stretch>
        </p:blipFill>
        <p:spPr>
          <a:xfrm>
            <a:off x="3769251" y="5961075"/>
            <a:ext cx="3425337" cy="7875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Рисунок 5">
            <a:extLst>
              <a:ext uri="{FF2B5EF4-FFF2-40B4-BE49-F238E27FC236}">
                <a16:creationId xmlns:a16="http://schemas.microsoft.com/office/drawing/2014/main" id="{20B5F3F5-3EC3-4BFB-B193-3162A9E16DAA}"/>
              </a:ext>
            </a:extLst>
          </p:cNvPr>
          <p:cNvPicPr>
            <a:picLocks noChangeAspect="1"/>
          </p:cNvPicPr>
          <p:nvPr/>
        </p:nvPicPr>
        <p:blipFill>
          <a:blip r:embed="rId3"/>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3427323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29F192F-CD3A-4F1E-8492-E12479574DB0}"/>
              </a:ext>
            </a:extLst>
          </p:cNvPr>
          <p:cNvSpPr>
            <a:spLocks noGrp="1"/>
          </p:cNvSpPr>
          <p:nvPr>
            <p:ph type="title"/>
          </p:nvPr>
        </p:nvSpPr>
        <p:spPr>
          <a:xfrm>
            <a:off x="199505" y="459971"/>
            <a:ext cx="9074497" cy="1320800"/>
          </a:xfrm>
        </p:spPr>
        <p:txBody>
          <a:bodyPr/>
          <a:lstStyle/>
          <a:p>
            <a:r>
              <a:rPr lang="lt-LT" dirty="0"/>
              <a:t>Klaipėdos lopšelio- darželio „Pakalnutė“ sveikatos rodiklių suvestinė (3)</a:t>
            </a:r>
          </a:p>
        </p:txBody>
      </p:sp>
      <p:graphicFrame>
        <p:nvGraphicFramePr>
          <p:cNvPr id="4" name="Lentelė 4">
            <a:extLst>
              <a:ext uri="{FF2B5EF4-FFF2-40B4-BE49-F238E27FC236}">
                <a16:creationId xmlns:a16="http://schemas.microsoft.com/office/drawing/2014/main" id="{5D32FBB4-30F2-40DC-840A-2C26039F8BC4}"/>
              </a:ext>
            </a:extLst>
          </p:cNvPr>
          <p:cNvGraphicFramePr>
            <a:graphicFrameLocks noGrp="1"/>
          </p:cNvGraphicFramePr>
          <p:nvPr>
            <p:ph idx="1"/>
            <p:extLst>
              <p:ext uri="{D42A27DB-BD31-4B8C-83A1-F6EECF244321}">
                <p14:modId xmlns:p14="http://schemas.microsoft.com/office/powerpoint/2010/main" val="3452613372"/>
              </p:ext>
            </p:extLst>
          </p:nvPr>
        </p:nvGraphicFramePr>
        <p:xfrm>
          <a:off x="199504" y="1780771"/>
          <a:ext cx="11454940" cy="4180303"/>
        </p:xfrm>
        <a:graphic>
          <a:graphicData uri="http://schemas.openxmlformats.org/drawingml/2006/table">
            <a:tbl>
              <a:tblPr firstRow="1" bandRow="1">
                <a:tableStyleId>{5C22544A-7EE6-4342-B048-85BDC9FD1C3A}</a:tableStyleId>
              </a:tblPr>
              <a:tblGrid>
                <a:gridCol w="570376">
                  <a:extLst>
                    <a:ext uri="{9D8B030D-6E8A-4147-A177-3AD203B41FA5}">
                      <a16:colId xmlns:a16="http://schemas.microsoft.com/office/drawing/2014/main" val="3240152595"/>
                    </a:ext>
                  </a:extLst>
                </a:gridCol>
                <a:gridCol w="6362440">
                  <a:extLst>
                    <a:ext uri="{9D8B030D-6E8A-4147-A177-3AD203B41FA5}">
                      <a16:colId xmlns:a16="http://schemas.microsoft.com/office/drawing/2014/main" val="986869621"/>
                    </a:ext>
                  </a:extLst>
                </a:gridCol>
                <a:gridCol w="548640">
                  <a:extLst>
                    <a:ext uri="{9D8B030D-6E8A-4147-A177-3AD203B41FA5}">
                      <a16:colId xmlns:a16="http://schemas.microsoft.com/office/drawing/2014/main" val="3492964679"/>
                    </a:ext>
                  </a:extLst>
                </a:gridCol>
                <a:gridCol w="1097280">
                  <a:extLst>
                    <a:ext uri="{9D8B030D-6E8A-4147-A177-3AD203B41FA5}">
                      <a16:colId xmlns:a16="http://schemas.microsoft.com/office/drawing/2014/main" val="799562345"/>
                    </a:ext>
                  </a:extLst>
                </a:gridCol>
                <a:gridCol w="1795549">
                  <a:extLst>
                    <a:ext uri="{9D8B030D-6E8A-4147-A177-3AD203B41FA5}">
                      <a16:colId xmlns:a16="http://schemas.microsoft.com/office/drawing/2014/main" val="4095067924"/>
                    </a:ext>
                  </a:extLst>
                </a:gridCol>
                <a:gridCol w="1080655">
                  <a:extLst>
                    <a:ext uri="{9D8B030D-6E8A-4147-A177-3AD203B41FA5}">
                      <a16:colId xmlns:a16="http://schemas.microsoft.com/office/drawing/2014/main" val="111454550"/>
                    </a:ext>
                  </a:extLst>
                </a:gridCol>
              </a:tblGrid>
              <a:tr h="1560304">
                <a:tc>
                  <a:txBody>
                    <a:bodyPr/>
                    <a:lstStyle/>
                    <a:p>
                      <a:pPr algn="ctr"/>
                      <a:r>
                        <a:rPr lang="lt-LT" dirty="0"/>
                        <a:t>Eil. Nr.</a:t>
                      </a:r>
                    </a:p>
                  </a:txBody>
                  <a:tcPr anchor="ctr"/>
                </a:tc>
                <a:tc>
                  <a:txBody>
                    <a:bodyPr/>
                    <a:lstStyle/>
                    <a:p>
                      <a:pPr algn="ctr"/>
                      <a:r>
                        <a:rPr lang="lt-LT" dirty="0"/>
                        <a:t>Rodiklis</a:t>
                      </a:r>
                    </a:p>
                  </a:txBody>
                  <a:tcPr anchor="ctr"/>
                </a:tc>
                <a:tc>
                  <a:txBody>
                    <a:bodyPr/>
                    <a:lstStyle/>
                    <a:p>
                      <a:pPr algn="ctr"/>
                      <a:r>
                        <a:rPr lang="lt-LT" dirty="0"/>
                        <a:t>N</a:t>
                      </a:r>
                    </a:p>
                  </a:txBody>
                  <a:tcPr anchor="ctr"/>
                </a:tc>
                <a:tc>
                  <a:txBody>
                    <a:bodyPr/>
                    <a:lstStyle/>
                    <a:p>
                      <a:pPr algn="ctr"/>
                      <a:r>
                        <a:rPr lang="lt-LT" dirty="0"/>
                        <a:t>Rodiklio reikšmė</a:t>
                      </a:r>
                    </a:p>
                  </a:txBody>
                  <a:tcPr anchor="ctr"/>
                </a:tc>
                <a:tc>
                  <a:txBody>
                    <a:bodyPr/>
                    <a:lstStyle/>
                    <a:p>
                      <a:pPr algn="ctr"/>
                      <a:r>
                        <a:rPr lang="lt-LT" dirty="0"/>
                        <a:t>Rodiklio reikšmė savivaldybėje</a:t>
                      </a:r>
                    </a:p>
                  </a:txBody>
                  <a:tcPr anchor="ctr"/>
                </a:tc>
                <a:tc>
                  <a:txBody>
                    <a:bodyPr/>
                    <a:lstStyle/>
                    <a:p>
                      <a:pPr algn="ctr"/>
                      <a:r>
                        <a:rPr lang="lt-LT" dirty="0"/>
                        <a:t>Pokytis nuo praeitų metų</a:t>
                      </a:r>
                    </a:p>
                  </a:txBody>
                  <a:tcPr anchor="ctr"/>
                </a:tc>
                <a:extLst>
                  <a:ext uri="{0D108BD9-81ED-4DB2-BD59-A6C34878D82A}">
                    <a16:rowId xmlns:a16="http://schemas.microsoft.com/office/drawing/2014/main" val="3252008711"/>
                  </a:ext>
                </a:extLst>
              </a:tr>
              <a:tr h="579858">
                <a:tc>
                  <a:txBody>
                    <a:bodyPr/>
                    <a:lstStyle/>
                    <a:p>
                      <a:pPr algn="ctr">
                        <a:lnSpc>
                          <a:spcPct val="107000"/>
                        </a:lnSpc>
                        <a:spcAft>
                          <a:spcPts val="800"/>
                        </a:spcAft>
                      </a:pPr>
                      <a:r>
                        <a:rPr lang="lt-LT" sz="1000" b="1">
                          <a:solidFill>
                            <a:srgbClr val="000000"/>
                          </a:solidFill>
                          <a:effectLst/>
                          <a:latin typeface="Times New Roman" panose="02020603050405020304" pitchFamily="18" charset="0"/>
                          <a:ea typeface="Times New Roman" panose="02020603050405020304" pitchFamily="18" charset="0"/>
                        </a:rPr>
                        <a:t>11.</a:t>
                      </a:r>
                      <a:endParaRPr lang="lt-LT" sz="10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nSpc>
                          <a:spcPct val="107000"/>
                        </a:lnSpc>
                        <a:spcAft>
                          <a:spcPts val="800"/>
                        </a:spcAft>
                      </a:pPr>
                      <a:r>
                        <a:rPr lang="lt-LT" sz="1600" b="1">
                          <a:solidFill>
                            <a:srgbClr val="000000"/>
                          </a:solidFill>
                          <a:effectLst/>
                          <a:latin typeface="Trebuchet MS" panose="020B0603020202020204" pitchFamily="34" charset="0"/>
                          <a:ea typeface="Times New Roman" panose="02020603050405020304" pitchFamily="18" charset="0"/>
                        </a:rPr>
                        <a:t>Mokinių, priskiriamų parengiamajai fizinio ugdymo grupei, dalis (%)</a:t>
                      </a:r>
                      <a:endParaRPr lang="lt-LT" sz="1600">
                        <a:effectLst/>
                        <a:latin typeface="Trebuchet MS" panose="020B0603020202020204" pitchFamily="34"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2</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1,47</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0,35</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NA</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2830408630"/>
                  </a:ext>
                </a:extLst>
              </a:tr>
              <a:tr h="486761">
                <a:tc>
                  <a:txBody>
                    <a:bodyPr/>
                    <a:lstStyle/>
                    <a:p>
                      <a:pPr algn="ctr">
                        <a:lnSpc>
                          <a:spcPct val="107000"/>
                        </a:lnSpc>
                        <a:spcAft>
                          <a:spcPts val="800"/>
                        </a:spcAft>
                      </a:pPr>
                      <a:r>
                        <a:rPr lang="lt-LT" sz="1000" b="1">
                          <a:solidFill>
                            <a:srgbClr val="000000"/>
                          </a:solidFill>
                          <a:effectLst/>
                          <a:latin typeface="Times New Roman" panose="02020603050405020304" pitchFamily="18" charset="0"/>
                          <a:ea typeface="Times New Roman" panose="02020603050405020304" pitchFamily="18" charset="0"/>
                        </a:rPr>
                        <a:t>12.</a:t>
                      </a:r>
                      <a:endParaRPr lang="lt-LT" sz="10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nSpc>
                          <a:spcPct val="107000"/>
                        </a:lnSpc>
                        <a:spcAft>
                          <a:spcPts val="800"/>
                        </a:spcAft>
                      </a:pPr>
                      <a:r>
                        <a:rPr lang="lt-LT" sz="1600" b="1" dirty="0">
                          <a:solidFill>
                            <a:srgbClr val="000000"/>
                          </a:solidFill>
                          <a:effectLst/>
                          <a:latin typeface="Trebuchet MS" panose="020B0603020202020204" pitchFamily="34" charset="0"/>
                          <a:ea typeface="Times New Roman" panose="02020603050405020304" pitchFamily="18" charset="0"/>
                        </a:rPr>
                        <a:t>Mokinių, priskiriamų specialiajai fizinio ugdymo grupei, dalis (%)</a:t>
                      </a:r>
                      <a:endParaRPr lang="lt-LT" sz="1600" dirty="0">
                        <a:effectLst/>
                        <a:latin typeface="Trebuchet MS" panose="020B0603020202020204" pitchFamily="34"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1</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0,74</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0,28</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NA</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2073562013"/>
                  </a:ext>
                </a:extLst>
              </a:tr>
              <a:tr h="486761">
                <a:tc>
                  <a:txBody>
                    <a:bodyPr/>
                    <a:lstStyle/>
                    <a:p>
                      <a:pPr algn="ctr">
                        <a:lnSpc>
                          <a:spcPct val="107000"/>
                        </a:lnSpc>
                        <a:spcAft>
                          <a:spcPts val="800"/>
                        </a:spcAft>
                      </a:pPr>
                      <a:r>
                        <a:rPr lang="lt-LT" sz="1000" b="1">
                          <a:solidFill>
                            <a:srgbClr val="000000"/>
                          </a:solidFill>
                          <a:effectLst/>
                          <a:latin typeface="Times New Roman" panose="02020603050405020304" pitchFamily="18" charset="0"/>
                          <a:ea typeface="Times New Roman" panose="02020603050405020304" pitchFamily="18" charset="0"/>
                        </a:rPr>
                        <a:t>13.</a:t>
                      </a:r>
                      <a:endParaRPr lang="lt-LT" sz="10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nSpc>
                          <a:spcPct val="107000"/>
                        </a:lnSpc>
                        <a:spcAft>
                          <a:spcPts val="800"/>
                        </a:spcAft>
                      </a:pPr>
                      <a:r>
                        <a:rPr lang="lt-LT" sz="1600" b="1">
                          <a:solidFill>
                            <a:srgbClr val="000000"/>
                          </a:solidFill>
                          <a:effectLst/>
                          <a:latin typeface="Trebuchet MS" panose="020B0603020202020204" pitchFamily="34" charset="0"/>
                          <a:ea typeface="Times New Roman" panose="02020603050405020304" pitchFamily="18" charset="0"/>
                        </a:rPr>
                        <a:t>Mokinių, kuriems nurodytos bendrosios rekomendacijos, dalis (%)</a:t>
                      </a:r>
                      <a:endParaRPr lang="lt-LT" sz="1600">
                        <a:effectLst/>
                        <a:latin typeface="Trebuchet MS" panose="020B0603020202020204" pitchFamily="34"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8</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5,88</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9,48</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NA</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2970747033"/>
                  </a:ext>
                </a:extLst>
              </a:tr>
              <a:tr h="579858">
                <a:tc>
                  <a:txBody>
                    <a:bodyPr/>
                    <a:lstStyle/>
                    <a:p>
                      <a:pPr algn="ctr">
                        <a:lnSpc>
                          <a:spcPct val="107000"/>
                        </a:lnSpc>
                        <a:spcAft>
                          <a:spcPts val="800"/>
                        </a:spcAft>
                      </a:pPr>
                      <a:r>
                        <a:rPr lang="lt-LT" sz="1000" b="1">
                          <a:solidFill>
                            <a:srgbClr val="000000"/>
                          </a:solidFill>
                          <a:effectLst/>
                          <a:latin typeface="Times New Roman" panose="02020603050405020304" pitchFamily="18" charset="0"/>
                          <a:ea typeface="Times New Roman" panose="02020603050405020304" pitchFamily="18" charset="0"/>
                        </a:rPr>
                        <a:t>14.</a:t>
                      </a:r>
                      <a:endParaRPr lang="lt-LT" sz="10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nSpc>
                          <a:spcPct val="107000"/>
                        </a:lnSpc>
                        <a:spcAft>
                          <a:spcPts val="800"/>
                        </a:spcAft>
                      </a:pPr>
                      <a:r>
                        <a:rPr lang="lt-LT" sz="1600" b="1">
                          <a:solidFill>
                            <a:srgbClr val="000000"/>
                          </a:solidFill>
                          <a:effectLst/>
                          <a:latin typeface="Trebuchet MS" panose="020B0603020202020204" pitchFamily="34" charset="0"/>
                          <a:ea typeface="Times New Roman" panose="02020603050405020304" pitchFamily="18" charset="0"/>
                        </a:rPr>
                        <a:t>Mokinių, kuriems nurodytos specialiosios rekomendacijos, dalis (%)</a:t>
                      </a:r>
                      <a:endParaRPr lang="lt-LT" sz="1600">
                        <a:effectLst/>
                        <a:latin typeface="Trebuchet MS" panose="020B0603020202020204" pitchFamily="34"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0</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0,00</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2,57</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NA</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1311174430"/>
                  </a:ext>
                </a:extLst>
              </a:tr>
              <a:tr h="486761">
                <a:tc>
                  <a:txBody>
                    <a:bodyPr/>
                    <a:lstStyle/>
                    <a:p>
                      <a:pPr algn="ctr">
                        <a:lnSpc>
                          <a:spcPct val="107000"/>
                        </a:lnSpc>
                        <a:spcAft>
                          <a:spcPts val="800"/>
                        </a:spcAft>
                      </a:pPr>
                      <a:r>
                        <a:rPr lang="lt-LT" sz="1000" b="1" dirty="0">
                          <a:solidFill>
                            <a:srgbClr val="000000"/>
                          </a:solidFill>
                          <a:effectLst/>
                          <a:latin typeface="Times New Roman" panose="02020603050405020304" pitchFamily="18" charset="0"/>
                          <a:ea typeface="Times New Roman" panose="02020603050405020304" pitchFamily="18" charset="0"/>
                        </a:rPr>
                        <a:t>15.</a:t>
                      </a:r>
                      <a:endParaRPr lang="lt-LT" sz="1000" dirty="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nSpc>
                          <a:spcPct val="107000"/>
                        </a:lnSpc>
                        <a:spcAft>
                          <a:spcPts val="800"/>
                        </a:spcAft>
                      </a:pPr>
                      <a:r>
                        <a:rPr lang="lt-LT" sz="1600" b="1" dirty="0">
                          <a:solidFill>
                            <a:srgbClr val="000000"/>
                          </a:solidFill>
                          <a:effectLst/>
                          <a:latin typeface="Trebuchet MS" panose="020B0603020202020204" pitchFamily="34" charset="0"/>
                          <a:ea typeface="Times New Roman" panose="02020603050405020304" pitchFamily="18" charset="0"/>
                        </a:rPr>
                        <a:t>Mokinių atleistų nuo kūno kultūros pamokų, dalis (%)</a:t>
                      </a:r>
                      <a:endParaRPr lang="lt-LT" sz="1600" dirty="0">
                        <a:effectLst/>
                        <a:latin typeface="Trebuchet MS" panose="020B0603020202020204" pitchFamily="34"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0</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0,00</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a:solidFill>
                            <a:srgbClr val="000000"/>
                          </a:solidFill>
                          <a:effectLst/>
                          <a:latin typeface="Times New Roman" panose="02020603050405020304" pitchFamily="18" charset="0"/>
                          <a:ea typeface="Times New Roman" panose="02020603050405020304" pitchFamily="18" charset="0"/>
                        </a:rPr>
                        <a:t>0,01</a:t>
                      </a:r>
                      <a:endParaRPr lang="en-GB" sz="1600" b="1">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lnSpc>
                          <a:spcPct val="107000"/>
                        </a:lnSpc>
                        <a:spcAft>
                          <a:spcPts val="800"/>
                        </a:spcAft>
                      </a:pPr>
                      <a:r>
                        <a:rPr lang="en-GB" sz="1600" b="1" dirty="0">
                          <a:solidFill>
                            <a:srgbClr val="000000"/>
                          </a:solidFill>
                          <a:effectLst/>
                          <a:latin typeface="Times New Roman" panose="02020603050405020304" pitchFamily="18" charset="0"/>
                          <a:ea typeface="Times New Roman" panose="02020603050405020304" pitchFamily="18" charset="0"/>
                        </a:rPr>
                        <a:t>NA</a:t>
                      </a:r>
                      <a:endParaRPr lang="en-GB" sz="1600" b="1" dirty="0">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3891955086"/>
                  </a:ext>
                </a:extLst>
              </a:tr>
            </a:tbl>
          </a:graphicData>
        </a:graphic>
      </p:graphicFrame>
      <p:pic>
        <p:nvPicPr>
          <p:cNvPr id="5" name="Paveikslėlis 4">
            <a:extLst>
              <a:ext uri="{FF2B5EF4-FFF2-40B4-BE49-F238E27FC236}">
                <a16:creationId xmlns:a16="http://schemas.microsoft.com/office/drawing/2014/main" id="{512FD214-D139-4798-ABEC-C257C6E21573}"/>
              </a:ext>
            </a:extLst>
          </p:cNvPr>
          <p:cNvPicPr>
            <a:picLocks noChangeAspect="1"/>
          </p:cNvPicPr>
          <p:nvPr/>
        </p:nvPicPr>
        <p:blipFill>
          <a:blip r:embed="rId2">
            <a:lum contrast="20000"/>
          </a:blip>
          <a:stretch>
            <a:fillRect/>
          </a:stretch>
        </p:blipFill>
        <p:spPr>
          <a:xfrm>
            <a:off x="3769251" y="5961075"/>
            <a:ext cx="3425337" cy="7875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Рисунок 5">
            <a:extLst>
              <a:ext uri="{FF2B5EF4-FFF2-40B4-BE49-F238E27FC236}">
                <a16:creationId xmlns:a16="http://schemas.microsoft.com/office/drawing/2014/main" id="{58EE1B0C-E5F1-429E-BD33-BBF46B91D224}"/>
              </a:ext>
            </a:extLst>
          </p:cNvPr>
          <p:cNvPicPr>
            <a:picLocks noChangeAspect="1"/>
          </p:cNvPicPr>
          <p:nvPr/>
        </p:nvPicPr>
        <p:blipFill>
          <a:blip r:embed="rId3"/>
          <a:stretch>
            <a:fillRect/>
          </a:stretch>
        </p:blipFill>
        <p:spPr>
          <a:xfrm>
            <a:off x="3901753" y="5896775"/>
            <a:ext cx="2935742" cy="678784"/>
          </a:xfrm>
          <a:prstGeom prst="rect">
            <a:avLst/>
          </a:prstGeom>
        </p:spPr>
      </p:pic>
    </p:spTree>
    <p:extLst>
      <p:ext uri="{BB962C8B-B14F-4D97-AF65-F5344CB8AC3E}">
        <p14:creationId xmlns:p14="http://schemas.microsoft.com/office/powerpoint/2010/main" val="2336465455"/>
      </p:ext>
    </p:extLst>
  </p:cSld>
  <p:clrMapOvr>
    <a:masterClrMapping/>
  </p:clrMapOvr>
</p:sld>
</file>

<file path=ppt/theme/theme1.xml><?xml version="1.0" encoding="utf-8"?>
<a:theme xmlns:a="http://schemas.openxmlformats.org/drawingml/2006/main" name="Briaunota">
  <a:themeElements>
    <a:clrScheme name="Фиолетовый">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300</TotalTime>
  <Words>1239</Words>
  <Application>Microsoft Office PowerPoint</Application>
  <PresentationFormat>Plačiaekranė</PresentationFormat>
  <Paragraphs>203</Paragraphs>
  <Slides>23</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23</vt:i4>
      </vt:variant>
    </vt:vector>
  </HeadingPairs>
  <TitlesOfParts>
    <vt:vector size="28" baseType="lpstr">
      <vt:lpstr>Arial</vt:lpstr>
      <vt:lpstr>Times New Roman</vt:lpstr>
      <vt:lpstr>Trebuchet MS</vt:lpstr>
      <vt:lpstr>Wingdings 3</vt:lpstr>
      <vt:lpstr>Briaunota</vt:lpstr>
      <vt:lpstr>Klaipėdos lopšelio-darželio „Pakalnutė“ vaikų sveikatos būklė ir rekomendacijos jai pagerinti</vt:lpstr>
      <vt:lpstr>Sveikatos duomenų analizės aprašymas (1)</vt:lpstr>
      <vt:lpstr>Sveikatos duomenų analizės aprašymas (2)</vt:lpstr>
      <vt:lpstr>Sveikatos duomenų rezultatų svarba</vt:lpstr>
      <vt:lpstr>Klaipėdos lopšelio-darželio „Pakalnutė“ vaikų sveikatos būklė 2021/2022 m. m.</vt:lpstr>
      <vt:lpstr>Reikšmių paaiškinimas</vt:lpstr>
      <vt:lpstr>Klaipėdos lopšelio- darželio „Pakalnutė“ sveikatos rodiklių suvestinė (1)</vt:lpstr>
      <vt:lpstr>Klaipėdos lopšelio- darželio „Pakalnutė“ sveikatos rodiklių suvestinė (2)</vt:lpstr>
      <vt:lpstr>Klaipėdos lopšelio- darželio „Pakalnutė“ sveikatos rodiklių suvestinė (3)</vt:lpstr>
      <vt:lpstr>Klaipėdos lopšelio- darželio „Pakalnutė“ sveikatos rodiklių suvestinė (4)</vt:lpstr>
      <vt:lpstr>Klaipėdos lopšelio- darželio „Pakalnutė“ vaikų sveikatos analizė</vt:lpstr>
      <vt:lpstr>Sveikatą pasitikrinę vaikai (%) (1)</vt:lpstr>
      <vt:lpstr>Sveikatą pasitikrinę vaikai (%) (1)</vt:lpstr>
      <vt:lpstr>Vaikų dalyvavimas ugdymo veikloje (%) </vt:lpstr>
      <vt:lpstr>Vaikų, priskiriamų pagrindinei fizinio ugdymo grupei, dalis (%)</vt:lpstr>
      <vt:lpstr>KMI įvertinimas (%)</vt:lpstr>
      <vt:lpstr>Vaikų dantų būklė (pagal KPI indeksą) (1)</vt:lpstr>
      <vt:lpstr>Vaikų dantų būklė (pagal KPI indeksą) (2)</vt:lpstr>
      <vt:lpstr>Statistinės informacijos šaltinis:</vt:lpstr>
      <vt:lpstr>Apibendrinimas (1)</vt:lpstr>
      <vt:lpstr>Apibendrinimas (2)</vt:lpstr>
      <vt:lpstr>Rekomendacijos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Klaipėdos lopšelio-darželio „Pakalnutė“ vaikų sveikatos būklė ir rekomendacijos jai pagerinti</dc:title>
  <dc:creator>Darbuotojas</dc:creator>
  <cp:lastModifiedBy>Darbuotojas</cp:lastModifiedBy>
  <cp:revision>33</cp:revision>
  <dcterms:created xsi:type="dcterms:W3CDTF">2021-02-04T07:28:15Z</dcterms:created>
  <dcterms:modified xsi:type="dcterms:W3CDTF">2022-10-20T08:44:05Z</dcterms:modified>
</cp:coreProperties>
</file>